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1" r:id="rId10"/>
    <p:sldId id="265" r:id="rId11"/>
    <p:sldId id="274" r:id="rId12"/>
    <p:sldId id="272" r:id="rId13"/>
    <p:sldId id="287" r:id="rId14"/>
    <p:sldId id="288" r:id="rId15"/>
    <p:sldId id="266" r:id="rId16"/>
    <p:sldId id="270" r:id="rId17"/>
    <p:sldId id="271" r:id="rId18"/>
    <p:sldId id="289" r:id="rId19"/>
    <p:sldId id="267" r:id="rId20"/>
    <p:sldId id="275" r:id="rId21"/>
    <p:sldId id="276" r:id="rId22"/>
    <p:sldId id="279" r:id="rId23"/>
    <p:sldId id="283" r:id="rId24"/>
    <p:sldId id="284" r:id="rId25"/>
    <p:sldId id="280" r:id="rId26"/>
    <p:sldId id="281" r:id="rId27"/>
    <p:sldId id="282" r:id="rId28"/>
    <p:sldId id="286" r:id="rId29"/>
    <p:sldId id="269" r:id="rId30"/>
    <p:sldId id="268" r:id="rId31"/>
    <p:sldId id="285" r:id="rId32"/>
    <p:sldId id="27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5B7"/>
    <a:srgbClr val="800419"/>
    <a:srgbClr val="D2CD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92" autoAdjust="0"/>
    <p:restoredTop sz="96482" autoAdjust="0"/>
  </p:normalViewPr>
  <p:slideViewPr>
    <p:cSldViewPr snapToGrid="0">
      <p:cViewPr varScale="1">
        <p:scale>
          <a:sx n="85" d="100"/>
          <a:sy n="85" d="100"/>
        </p:scale>
        <p:origin x="-127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7.5443160146928534E-2"/>
          <c:y val="2.8857070832068041E-2"/>
          <c:w val="0.92455683985307169"/>
          <c:h val="0.7973189662741199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2025 года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                                              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302812000</c:v>
                </c:pt>
                <c:pt idx="1">
                  <c:v>103220000</c:v>
                </c:pt>
                <c:pt idx="2">
                  <c:v>22135000</c:v>
                </c:pt>
                <c:pt idx="3">
                  <c:v>3438000</c:v>
                </c:pt>
                <c:pt idx="4">
                  <c:v>4399000</c:v>
                </c:pt>
                <c:pt idx="5">
                  <c:v>7484372</c:v>
                </c:pt>
                <c:pt idx="6">
                  <c:v>63047715.530000001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на 2026 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                                              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316395000</c:v>
                </c:pt>
                <c:pt idx="1">
                  <c:v>114264300</c:v>
                </c:pt>
                <c:pt idx="2">
                  <c:v>22150000</c:v>
                </c:pt>
                <c:pt idx="3">
                  <c:v>3811000</c:v>
                </c:pt>
                <c:pt idx="4">
                  <c:v>4825000</c:v>
                </c:pt>
                <c:pt idx="5">
                  <c:v>14281810.57</c:v>
                </c:pt>
                <c:pt idx="6">
                  <c:v>31576152.09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на 2027 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                                              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332215000</c:v>
                </c:pt>
                <c:pt idx="1">
                  <c:v>120824500</c:v>
                </c:pt>
                <c:pt idx="2">
                  <c:v>22753000</c:v>
                </c:pt>
                <c:pt idx="3">
                  <c:v>3849000</c:v>
                </c:pt>
                <c:pt idx="4">
                  <c:v>4916000</c:v>
                </c:pt>
                <c:pt idx="5">
                  <c:v>14281810.57</c:v>
                </c:pt>
                <c:pt idx="6">
                  <c:v>27901998.149999999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Прогноз на 2028 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                                              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347544000</c:v>
                </c:pt>
                <c:pt idx="1">
                  <c:v>128710100</c:v>
                </c:pt>
                <c:pt idx="2">
                  <c:v>23333000</c:v>
                </c:pt>
                <c:pt idx="3">
                  <c:v>3899000</c:v>
                </c:pt>
                <c:pt idx="4">
                  <c:v>5000000</c:v>
                </c:pt>
                <c:pt idx="5">
                  <c:v>14281810.57</c:v>
                </c:pt>
                <c:pt idx="6">
                  <c:v>22652899.979999997</c:v>
                </c:pt>
              </c:numCache>
            </c:numRef>
          </c:val>
        </c:ser>
        <c:gapWidth val="40"/>
        <c:gapDepth val="135"/>
        <c:shape val="cylinder"/>
        <c:axId val="115875840"/>
        <c:axId val="115877376"/>
        <c:axId val="0"/>
      </c:bar3DChart>
      <c:catAx>
        <c:axId val="115875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5877376"/>
        <c:crosses val="autoZero"/>
        <c:auto val="1"/>
        <c:lblAlgn val="ctr"/>
        <c:lblOffset val="100"/>
      </c:catAx>
      <c:valAx>
        <c:axId val="115877376"/>
        <c:scaling>
          <c:orientation val="minMax"/>
          <c:max val="35000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15875840"/>
        <c:crosses val="autoZero"/>
        <c:crossBetween val="between"/>
        <c:majorUnit val="10000000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83434159605294511"/>
              </c:manualLayout>
            </c:layout>
            <c:tx>
              <c:rich>
                <a:bodyPr rot="0" vert="horz"/>
                <a:lstStyle/>
                <a:p>
                  <a:pPr>
                    <a:defRPr/>
                  </a:pPr>
                  <a:r>
                    <a:rPr lang="ru-RU" sz="1800" i="1" dirty="0" smtClean="0"/>
                    <a:t>миллионы</a:t>
                  </a:r>
                  <a:endParaRPr lang="ru-RU" sz="1800" i="1" dirty="0"/>
                </a:p>
              </c:rich>
            </c:tx>
          </c:dispUnitsLbl>
        </c:dispUnits>
      </c:valAx>
    </c:plotArea>
    <c:legend>
      <c:legendPos val="tr"/>
      <c:layout>
        <c:manualLayout>
          <c:xMode val="edge"/>
          <c:yMode val="edge"/>
          <c:x val="0.63086305040168011"/>
          <c:y val="0.10680605544683647"/>
          <c:w val="0.28071314406317993"/>
          <c:h val="0.20110699233854967"/>
        </c:manualLayout>
      </c:layout>
      <c:spPr>
        <a:solidFill>
          <a:schemeClr val="bg1"/>
        </a:solidFill>
      </c:spPr>
      <c:txPr>
        <a:bodyPr/>
        <a:lstStyle/>
        <a:p>
          <a:pPr>
            <a:defRPr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10"/>
      <c:rotY val="1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2025 года</c:v>
                </c:pt>
                <c:pt idx="1">
                  <c:v>Прогноз на 2026 год</c:v>
                </c:pt>
                <c:pt idx="2">
                  <c:v>Прогноз на 2027 год</c:v>
                </c:pt>
                <c:pt idx="3">
                  <c:v>Прогноз на 2028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607795837</c:v>
                </c:pt>
                <c:pt idx="1">
                  <c:v>419364000</c:v>
                </c:pt>
                <c:pt idx="2">
                  <c:v>376582000</c:v>
                </c:pt>
                <c:pt idx="3">
                  <c:v>348476000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2025 года</c:v>
                </c:pt>
                <c:pt idx="1">
                  <c:v>Прогноз на 2026 год</c:v>
                </c:pt>
                <c:pt idx="2">
                  <c:v>Прогноз на 2027 год</c:v>
                </c:pt>
                <c:pt idx="3">
                  <c:v>Прогноз на 2028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593535671</c:v>
                </c:pt>
                <c:pt idx="1">
                  <c:v>92901000</c:v>
                </c:pt>
                <c:pt idx="2">
                  <c:v>26597800</c:v>
                </c:pt>
                <c:pt idx="3">
                  <c:v>27661800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2025 года</c:v>
                </c:pt>
                <c:pt idx="1">
                  <c:v>Прогноз на 2026 год</c:v>
                </c:pt>
                <c:pt idx="2">
                  <c:v>Прогноз на 2027 год</c:v>
                </c:pt>
                <c:pt idx="3">
                  <c:v>Прогноз на 2028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549284000</c:v>
                </c:pt>
                <c:pt idx="1">
                  <c:v>595200900</c:v>
                </c:pt>
                <c:pt idx="2">
                  <c:v>633488500</c:v>
                </c:pt>
                <c:pt idx="3">
                  <c:v>672909500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2025 года</c:v>
                </c:pt>
                <c:pt idx="1">
                  <c:v>Прогноз на 2026 год</c:v>
                </c:pt>
                <c:pt idx="2">
                  <c:v>Прогноз на 2027 год</c:v>
                </c:pt>
                <c:pt idx="3">
                  <c:v>Прогноз на 2028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56987059</c:v>
                </c:pt>
                <c:pt idx="1">
                  <c:v>3000000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147199104"/>
        <c:axId val="147200640"/>
        <c:axId val="0"/>
      </c:bar3DChart>
      <c:catAx>
        <c:axId val="14719910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200640"/>
        <c:crosses val="autoZero"/>
        <c:auto val="1"/>
        <c:lblAlgn val="ctr"/>
        <c:lblOffset val="100"/>
      </c:catAx>
      <c:valAx>
        <c:axId val="147200640"/>
        <c:scaling>
          <c:orientation val="minMax"/>
          <c:max val="60000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199104"/>
        <c:crosses val="autoZero"/>
        <c:crossBetween val="between"/>
        <c:majorUnit val="50000000"/>
        <c:minorUnit val="10000000"/>
        <c:dispUnits>
          <c:builtInUnit val="millions"/>
          <c:dispUnitsLbl>
            <c:layout>
              <c:manualLayout>
                <c:xMode val="edge"/>
                <c:yMode val="edge"/>
                <c:x val="1.7905839895013216E-2"/>
                <c:y val="0.41055389088846062"/>
              </c:manualLayout>
            </c:layout>
          </c:dispUnitsLbl>
        </c:dispUnits>
      </c:valAx>
    </c:plotArea>
    <c:legend>
      <c:legendPos val="t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0.13024300087489149"/>
          <c:y val="2.4593727045637979E-2"/>
          <c:w val="0.8692478127734079"/>
          <c:h val="0.672383482326516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Нац.безоп-ть и правоохр.деят-ть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 </c:v>
                </c:pt>
                <c:pt idx="11">
                  <c:v>Обслуживание гос. и муниц. долга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195666777.06</c:v>
                </c:pt>
                <c:pt idx="1">
                  <c:v>13352000</c:v>
                </c:pt>
                <c:pt idx="2">
                  <c:v>2616900</c:v>
                </c:pt>
                <c:pt idx="3">
                  <c:v>142891188.94</c:v>
                </c:pt>
                <c:pt idx="4">
                  <c:v>101879295.59999999</c:v>
                </c:pt>
                <c:pt idx="5">
                  <c:v>5745700</c:v>
                </c:pt>
                <c:pt idx="6">
                  <c:v>847605436.75999999</c:v>
                </c:pt>
                <c:pt idx="7">
                  <c:v>125884839.95999999</c:v>
                </c:pt>
                <c:pt idx="8">
                  <c:v>133525505.02</c:v>
                </c:pt>
                <c:pt idx="9">
                  <c:v>48460719.32</c:v>
                </c:pt>
                <c:pt idx="10">
                  <c:v>771000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Нац.безоп-ть и правоохр.деят-ть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 </c:v>
                </c:pt>
                <c:pt idx="11">
                  <c:v>Обслуживание гос. и муниц. долга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180252849.03999999</c:v>
                </c:pt>
                <c:pt idx="1">
                  <c:v>12240850</c:v>
                </c:pt>
                <c:pt idx="2">
                  <c:v>2914200</c:v>
                </c:pt>
                <c:pt idx="3">
                  <c:v>134773588.94</c:v>
                </c:pt>
                <c:pt idx="4">
                  <c:v>30704100</c:v>
                </c:pt>
                <c:pt idx="5">
                  <c:v>5754500</c:v>
                </c:pt>
                <c:pt idx="6">
                  <c:v>880617956.75999999</c:v>
                </c:pt>
                <c:pt idx="7">
                  <c:v>121237839.95999999</c:v>
                </c:pt>
                <c:pt idx="8">
                  <c:v>139899964.02000001</c:v>
                </c:pt>
                <c:pt idx="9">
                  <c:v>31642760</c:v>
                </c:pt>
                <c:pt idx="10">
                  <c:v>771000</c:v>
                </c:pt>
                <c:pt idx="1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2028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Нац.безоп-ть и правоохр.деят-ть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 </c:v>
                </c:pt>
                <c:pt idx="11">
                  <c:v>Обслуживание гос. и муниц. долга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141232850.87</c:v>
                </c:pt>
                <c:pt idx="1">
                  <c:v>12240850</c:v>
                </c:pt>
                <c:pt idx="2">
                  <c:v>3699000</c:v>
                </c:pt>
                <c:pt idx="3">
                  <c:v>142659188.94</c:v>
                </c:pt>
                <c:pt idx="4">
                  <c:v>30704100</c:v>
                </c:pt>
                <c:pt idx="5">
                  <c:v>5754500</c:v>
                </c:pt>
                <c:pt idx="6">
                  <c:v>915210756.75999999</c:v>
                </c:pt>
                <c:pt idx="7">
                  <c:v>121237839.95999999</c:v>
                </c:pt>
                <c:pt idx="8">
                  <c:v>144615264.02000001</c:v>
                </c:pt>
                <c:pt idx="9">
                  <c:v>31642760</c:v>
                </c:pt>
                <c:pt idx="10">
                  <c:v>771000</c:v>
                </c:pt>
                <c:pt idx="11">
                  <c:v>0</c:v>
                </c:pt>
              </c:numCache>
            </c:numRef>
          </c:val>
        </c:ser>
        <c:gapWidth val="54"/>
        <c:gapDepth val="58"/>
        <c:shape val="cylinder"/>
        <c:axId val="147253504"/>
        <c:axId val="68681728"/>
        <c:axId val="0"/>
      </c:bar3DChart>
      <c:catAx>
        <c:axId val="147253504"/>
        <c:scaling>
          <c:orientation val="minMax"/>
        </c:scaling>
        <c:axPos val="b"/>
        <c:numFmt formatCode="General" sourceLinked="1"/>
        <c:tickLblPos val="low"/>
        <c:txPr>
          <a:bodyPr rot="-2460000"/>
          <a:lstStyle/>
          <a:p>
            <a:pPr>
              <a:defRPr sz="1100" b="1"/>
            </a:pPr>
            <a:endParaRPr lang="ru-RU"/>
          </a:p>
        </c:txPr>
        <c:crossAx val="68681728"/>
        <c:crosses val="autoZero"/>
        <c:auto val="1"/>
        <c:lblAlgn val="ctr"/>
        <c:lblOffset val="100"/>
        <c:tickMarkSkip val="1"/>
      </c:catAx>
      <c:valAx>
        <c:axId val="68681728"/>
        <c:scaling>
          <c:orientation val="minMax"/>
          <c:max val="950000000"/>
          <c:min val="0"/>
        </c:scaling>
        <c:axPos val="l"/>
        <c:majorGridlines/>
        <c:numFmt formatCode="0.0" sourceLinked="1"/>
        <c:tickLblPos val="nextTo"/>
        <c:crossAx val="147253504"/>
        <c:crosses val="autoZero"/>
        <c:crossBetween val="between"/>
        <c:majorUnit val="50000000"/>
        <c:minorUnit val="20000"/>
      </c:valAx>
    </c:plotArea>
    <c:legend>
      <c:legendPos val="r"/>
      <c:layout>
        <c:manualLayout>
          <c:xMode val="edge"/>
          <c:yMode val="edge"/>
          <c:x val="0.82174857830271264"/>
          <c:y val="5.0660469516607222E-2"/>
          <c:w val="0.14352919947506626"/>
          <c:h val="0.19663908777440034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txPr>
    <a:bodyPr/>
    <a:lstStyle/>
    <a:p>
      <a:pPr>
        <a:defRPr sz="1200">
          <a:latin typeface="Liberation Serif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8EDF3-379D-4CB2-A673-D394566C2111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CCEDC-33B7-4DDF-979D-D66B6D6B508A}">
      <dgm:prSet phldrT="[Текст]"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Составление проекта бюджета</a:t>
          </a:r>
          <a:r>
            <a:rPr lang="ru-RU" altLang="ru-RU" sz="2000" u="none" dirty="0" smtClean="0">
              <a:latin typeface="+mn-lt"/>
            </a:rPr>
            <a:t>: </a:t>
          </a:r>
          <a:endParaRPr lang="ru-RU" sz="2000" u="none" dirty="0">
            <a:latin typeface="+mn-lt"/>
          </a:endParaRPr>
        </a:p>
      </dgm:t>
    </dgm:pt>
    <dgm:pt modelId="{7FFA28AB-A769-451C-BB9D-B67959627999}" type="parTrans" cxnId="{0070798B-E633-4212-99CC-FBCDC060246C}">
      <dgm:prSet/>
      <dgm:spPr/>
      <dgm:t>
        <a:bodyPr/>
        <a:lstStyle/>
        <a:p>
          <a:endParaRPr lang="ru-RU"/>
        </a:p>
      </dgm:t>
    </dgm:pt>
    <dgm:pt modelId="{1F541DBB-7B7C-48F3-A4E4-71542EBDD98C}" type="sibTrans" cxnId="{0070798B-E633-4212-99CC-FBCDC060246C}">
      <dgm:prSet/>
      <dgm:spPr/>
      <dgm:t>
        <a:bodyPr/>
        <a:lstStyle/>
        <a:p>
          <a:endParaRPr lang="ru-RU"/>
        </a:p>
      </dgm:t>
    </dgm:pt>
    <dgm:pt modelId="{184B865C-3705-4A7E-A178-573D0F85B394}">
      <dgm:prSet phldrT="[Текст]"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Рассмотрение проекта бюджета</a:t>
          </a:r>
          <a:r>
            <a:rPr lang="ru-RU" altLang="ru-RU" sz="2000" u="none" dirty="0" smtClean="0">
              <a:latin typeface="+mn-lt"/>
            </a:rPr>
            <a:t>: </a:t>
          </a:r>
          <a:endParaRPr lang="ru-RU" sz="2000" u="none" dirty="0">
            <a:latin typeface="+mn-lt"/>
          </a:endParaRPr>
        </a:p>
      </dgm:t>
    </dgm:pt>
    <dgm:pt modelId="{B91C485B-1BCA-4CFC-A759-635C931C9F4A}" type="parTrans" cxnId="{A09D1A9E-9298-4B33-A61F-CD291BB94A47}">
      <dgm:prSet/>
      <dgm:spPr/>
      <dgm:t>
        <a:bodyPr/>
        <a:lstStyle/>
        <a:p>
          <a:endParaRPr lang="ru-RU"/>
        </a:p>
      </dgm:t>
    </dgm:pt>
    <dgm:pt modelId="{F81611D4-F7F8-4DA0-BA6D-64A0493BAD19}" type="sibTrans" cxnId="{A09D1A9E-9298-4B33-A61F-CD291BB94A47}">
      <dgm:prSet/>
      <dgm:spPr/>
      <dgm:t>
        <a:bodyPr/>
        <a:lstStyle/>
        <a:p>
          <a:endParaRPr lang="ru-RU"/>
        </a:p>
      </dgm:t>
    </dgm:pt>
    <dgm:pt modelId="{883A469A-471A-4491-8F3A-0443101E977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Проект бюджета муниципального округа составляется в порядке, установленном Администрацией, в соответствии с Бюджетным кодексом Российской Федерации и принимаемыми с соблюдением его требований муниципальными правовыми актами Думы.</a:t>
          </a:r>
          <a:endParaRPr lang="ru-RU" dirty="0">
            <a:latin typeface="+mn-lt"/>
          </a:endParaRPr>
        </a:p>
      </dgm:t>
    </dgm:pt>
    <dgm:pt modelId="{DAB907E4-52CA-4C5A-9337-AA5203FB68D5}" type="parTrans" cxnId="{16DAF241-A638-4BF5-9DBB-BC022357FD57}">
      <dgm:prSet/>
      <dgm:spPr/>
      <dgm:t>
        <a:bodyPr/>
        <a:lstStyle/>
        <a:p>
          <a:endParaRPr lang="ru-RU"/>
        </a:p>
      </dgm:t>
    </dgm:pt>
    <dgm:pt modelId="{743297C4-0BF7-475B-B830-2E554142B79A}" type="sibTrans" cxnId="{16DAF241-A638-4BF5-9DBB-BC022357FD57}">
      <dgm:prSet/>
      <dgm:spPr/>
      <dgm:t>
        <a:bodyPr/>
        <a:lstStyle/>
        <a:p>
          <a:endParaRPr lang="ru-RU"/>
        </a:p>
      </dgm:t>
    </dgm:pt>
    <dgm:pt modelId="{82C4EDD9-F4C1-4799-A6AA-0E09C9F2652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Порядок рассмотрения проекта решения о бюджете и его утверждение определяется муниципальным правовым актом  Думы в соответствии с требованиями Бюджетного кодекса Российской Федерации.</a:t>
          </a:r>
          <a:endParaRPr lang="ru-RU" dirty="0">
            <a:latin typeface="+mn-lt"/>
          </a:endParaRPr>
        </a:p>
      </dgm:t>
    </dgm:pt>
    <dgm:pt modelId="{9717ECBC-8ECF-457F-91A7-9AA05469A958}" type="parTrans" cxnId="{E6755F5B-0875-4916-B0EE-E438D3593C3D}">
      <dgm:prSet/>
      <dgm:spPr/>
      <dgm:t>
        <a:bodyPr/>
        <a:lstStyle/>
        <a:p>
          <a:endParaRPr lang="ru-RU"/>
        </a:p>
      </dgm:t>
    </dgm:pt>
    <dgm:pt modelId="{D05C530B-5396-4D3F-A429-CA2C41A1859F}" type="sibTrans" cxnId="{E6755F5B-0875-4916-B0EE-E438D3593C3D}">
      <dgm:prSet/>
      <dgm:spPr/>
      <dgm:t>
        <a:bodyPr/>
        <a:lstStyle/>
        <a:p>
          <a:endParaRPr lang="ru-RU"/>
        </a:p>
      </dgm:t>
    </dgm:pt>
    <dgm:pt modelId="{6C5FE659-69C3-4454-B323-F44EC28D0712}">
      <dgm:prSet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Утверждение бюджета: </a:t>
          </a:r>
          <a:endParaRPr lang="ru-RU" sz="2000" u="none" dirty="0">
            <a:latin typeface="+mn-lt"/>
          </a:endParaRPr>
        </a:p>
      </dgm:t>
    </dgm:pt>
    <dgm:pt modelId="{FEDB6319-86A2-4DE7-80C7-1C0C705627C5}" type="parTrans" cxnId="{E4A79096-7994-4699-A41E-EA34F9EA9FFF}">
      <dgm:prSet/>
      <dgm:spPr/>
      <dgm:t>
        <a:bodyPr/>
        <a:lstStyle/>
        <a:p>
          <a:endParaRPr lang="ru-RU"/>
        </a:p>
      </dgm:t>
    </dgm:pt>
    <dgm:pt modelId="{1637C334-7A0C-4FB1-9576-A3FF0DFDDCA7}" type="sibTrans" cxnId="{E4A79096-7994-4699-A41E-EA34F9EA9FFF}">
      <dgm:prSet/>
      <dgm:spPr/>
      <dgm:t>
        <a:bodyPr/>
        <a:lstStyle/>
        <a:p>
          <a:endParaRPr lang="ru-RU"/>
        </a:p>
      </dgm:t>
    </dgm:pt>
    <dgm:pt modelId="{F40E299B-38E1-484A-A0C2-179A8D90484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Порядок утверждения проекта решения о бюджете, определенный муниципальным правовым актом Думы, должен предусматривать вступление в силу решения о бюджете с 1 января очередного финансового года, а также утверждение указанным решением показателей и характеристик (приложений) бюджета.</a:t>
          </a:r>
          <a:endParaRPr lang="ru-RU" dirty="0">
            <a:latin typeface="+mn-lt"/>
          </a:endParaRPr>
        </a:p>
      </dgm:t>
    </dgm:pt>
    <dgm:pt modelId="{1331D4DA-874C-4331-A4E3-B0E9BA3F8B0E}" type="parTrans" cxnId="{6934E9E3-6E92-4FC9-A618-9ADA53CE5AF9}">
      <dgm:prSet/>
      <dgm:spPr/>
      <dgm:t>
        <a:bodyPr/>
        <a:lstStyle/>
        <a:p>
          <a:endParaRPr lang="ru-RU"/>
        </a:p>
      </dgm:t>
    </dgm:pt>
    <dgm:pt modelId="{78F67B76-BADC-4CF4-8C29-D3E8BCD491FD}" type="sibTrans" cxnId="{6934E9E3-6E92-4FC9-A618-9ADA53CE5AF9}">
      <dgm:prSet/>
      <dgm:spPr/>
      <dgm:t>
        <a:bodyPr/>
        <a:lstStyle/>
        <a:p>
          <a:endParaRPr lang="ru-RU"/>
        </a:p>
      </dgm:t>
    </dgm:pt>
    <dgm:pt modelId="{EAF99C6F-5C51-48DF-A7B6-1BEF6824C89B}" type="pres">
      <dgm:prSet presAssocID="{E948EDF3-379D-4CB2-A673-D394566C21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94D00-7C5D-4648-A502-EF2A86BCF48C}" type="pres">
      <dgm:prSet presAssocID="{ACBCCEDC-33B7-4DDF-979D-D66B6D6B508A}" presName="parentLin" presStyleCnt="0"/>
      <dgm:spPr/>
    </dgm:pt>
    <dgm:pt modelId="{E78F5B85-DAA2-4582-9E42-B5059B65F900}" type="pres">
      <dgm:prSet presAssocID="{ACBCCEDC-33B7-4DDF-979D-D66B6D6B50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08D2030-DF49-48C6-BC89-7413A1499A1C}" type="pres">
      <dgm:prSet presAssocID="{ACBCCEDC-33B7-4DDF-979D-D66B6D6B508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13A58-1C77-4295-992F-BC90A66C8AAA}" type="pres">
      <dgm:prSet presAssocID="{ACBCCEDC-33B7-4DDF-979D-D66B6D6B508A}" presName="negativeSpace" presStyleCnt="0"/>
      <dgm:spPr/>
    </dgm:pt>
    <dgm:pt modelId="{003D60F6-A838-4AA8-90B5-4BCAEDF699DF}" type="pres">
      <dgm:prSet presAssocID="{ACBCCEDC-33B7-4DDF-979D-D66B6D6B508A}" presName="childText" presStyleLbl="conFgAcc1" presStyleIdx="0" presStyleCnt="3" custScaleY="10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6906C-F070-4651-BC62-B4C4AC25D347}" type="pres">
      <dgm:prSet presAssocID="{1F541DBB-7B7C-48F3-A4E4-71542EBDD98C}" presName="spaceBetweenRectangles" presStyleCnt="0"/>
      <dgm:spPr/>
    </dgm:pt>
    <dgm:pt modelId="{A7472AA0-220D-4722-9536-6E7E709424E8}" type="pres">
      <dgm:prSet presAssocID="{184B865C-3705-4A7E-A178-573D0F85B394}" presName="parentLin" presStyleCnt="0"/>
      <dgm:spPr/>
    </dgm:pt>
    <dgm:pt modelId="{80EDC528-BD61-4B8A-9775-0DCC2372D026}" type="pres">
      <dgm:prSet presAssocID="{184B865C-3705-4A7E-A178-573D0F85B3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1AFE4F-124B-42E1-9CF9-610F11992790}" type="pres">
      <dgm:prSet presAssocID="{184B865C-3705-4A7E-A178-573D0F85B3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2A3F0-2E6B-4FB9-A021-359A4CFEF2DB}" type="pres">
      <dgm:prSet presAssocID="{184B865C-3705-4A7E-A178-573D0F85B394}" presName="negativeSpace" presStyleCnt="0"/>
      <dgm:spPr/>
    </dgm:pt>
    <dgm:pt modelId="{0EC70D51-979B-4330-9CC8-35FFFD6DB48F}" type="pres">
      <dgm:prSet presAssocID="{184B865C-3705-4A7E-A178-573D0F85B39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E3246-1683-4977-9BD3-7AB93306C7F7}" type="pres">
      <dgm:prSet presAssocID="{F81611D4-F7F8-4DA0-BA6D-64A0493BAD19}" presName="spaceBetweenRectangles" presStyleCnt="0"/>
      <dgm:spPr/>
    </dgm:pt>
    <dgm:pt modelId="{06157E1A-F1B6-42C5-9707-C0EB1CD73AC0}" type="pres">
      <dgm:prSet presAssocID="{6C5FE659-69C3-4454-B323-F44EC28D0712}" presName="parentLin" presStyleCnt="0"/>
      <dgm:spPr/>
    </dgm:pt>
    <dgm:pt modelId="{9DE738D8-0E5C-4FCE-A24D-9A609276FBAD}" type="pres">
      <dgm:prSet presAssocID="{6C5FE659-69C3-4454-B323-F44EC28D071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1241FED-1FF0-4CBF-979C-3FCCCF019C7B}" type="pres">
      <dgm:prSet presAssocID="{6C5FE659-69C3-4454-B323-F44EC28D07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89364-D3CF-48C6-900D-026458D8C31E}" type="pres">
      <dgm:prSet presAssocID="{6C5FE659-69C3-4454-B323-F44EC28D0712}" presName="negativeSpace" presStyleCnt="0"/>
      <dgm:spPr/>
    </dgm:pt>
    <dgm:pt modelId="{4DA0A1D5-01BA-44CD-92FC-1EBB23F206DE}" type="pres">
      <dgm:prSet presAssocID="{6C5FE659-69C3-4454-B323-F44EC28D0712}" presName="childText" presStyleLbl="conFgAcc1" presStyleIdx="2" presStyleCnt="3" custScaleY="104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A734D-F652-4FD1-AB1E-219B7704BF4C}" type="presOf" srcId="{ACBCCEDC-33B7-4DDF-979D-D66B6D6B508A}" destId="{E78F5B85-DAA2-4582-9E42-B5059B65F900}" srcOrd="0" destOrd="0" presId="urn:microsoft.com/office/officeart/2005/8/layout/list1"/>
    <dgm:cxn modelId="{97D32D90-02F4-464E-B2F7-438CF980AF0F}" type="presOf" srcId="{6C5FE659-69C3-4454-B323-F44EC28D0712}" destId="{F1241FED-1FF0-4CBF-979C-3FCCCF019C7B}" srcOrd="1" destOrd="0" presId="urn:microsoft.com/office/officeart/2005/8/layout/list1"/>
    <dgm:cxn modelId="{CECF762A-CE71-41A7-8A15-358E077231E7}" type="presOf" srcId="{184B865C-3705-4A7E-A178-573D0F85B394}" destId="{80EDC528-BD61-4B8A-9775-0DCC2372D026}" srcOrd="0" destOrd="0" presId="urn:microsoft.com/office/officeart/2005/8/layout/list1"/>
    <dgm:cxn modelId="{0070798B-E633-4212-99CC-FBCDC060246C}" srcId="{E948EDF3-379D-4CB2-A673-D394566C2111}" destId="{ACBCCEDC-33B7-4DDF-979D-D66B6D6B508A}" srcOrd="0" destOrd="0" parTransId="{7FFA28AB-A769-451C-BB9D-B67959627999}" sibTransId="{1F541DBB-7B7C-48F3-A4E4-71542EBDD98C}"/>
    <dgm:cxn modelId="{E4A79096-7994-4699-A41E-EA34F9EA9FFF}" srcId="{E948EDF3-379D-4CB2-A673-D394566C2111}" destId="{6C5FE659-69C3-4454-B323-F44EC28D0712}" srcOrd="2" destOrd="0" parTransId="{FEDB6319-86A2-4DE7-80C7-1C0C705627C5}" sibTransId="{1637C334-7A0C-4FB1-9576-A3FF0DFDDCA7}"/>
    <dgm:cxn modelId="{6934E9E3-6E92-4FC9-A618-9ADA53CE5AF9}" srcId="{6C5FE659-69C3-4454-B323-F44EC28D0712}" destId="{F40E299B-38E1-484A-A0C2-179A8D904843}" srcOrd="0" destOrd="0" parTransId="{1331D4DA-874C-4331-A4E3-B0E9BA3F8B0E}" sibTransId="{78F67B76-BADC-4CF4-8C29-D3E8BCD491FD}"/>
    <dgm:cxn modelId="{41DB4481-2312-4054-A6B9-EB9FAF646109}" type="presOf" srcId="{883A469A-471A-4491-8F3A-0443101E977B}" destId="{003D60F6-A838-4AA8-90B5-4BCAEDF699DF}" srcOrd="0" destOrd="0" presId="urn:microsoft.com/office/officeart/2005/8/layout/list1"/>
    <dgm:cxn modelId="{AB36C30D-9CF0-4B0D-9F2B-ADAE5454343B}" type="presOf" srcId="{E948EDF3-379D-4CB2-A673-D394566C2111}" destId="{EAF99C6F-5C51-48DF-A7B6-1BEF6824C89B}" srcOrd="0" destOrd="0" presId="urn:microsoft.com/office/officeart/2005/8/layout/list1"/>
    <dgm:cxn modelId="{E6755F5B-0875-4916-B0EE-E438D3593C3D}" srcId="{184B865C-3705-4A7E-A178-573D0F85B394}" destId="{82C4EDD9-F4C1-4799-A6AA-0E09C9F26520}" srcOrd="0" destOrd="0" parTransId="{9717ECBC-8ECF-457F-91A7-9AA05469A958}" sibTransId="{D05C530B-5396-4D3F-A429-CA2C41A1859F}"/>
    <dgm:cxn modelId="{A09D1A9E-9298-4B33-A61F-CD291BB94A47}" srcId="{E948EDF3-379D-4CB2-A673-D394566C2111}" destId="{184B865C-3705-4A7E-A178-573D0F85B394}" srcOrd="1" destOrd="0" parTransId="{B91C485B-1BCA-4CFC-A759-635C931C9F4A}" sibTransId="{F81611D4-F7F8-4DA0-BA6D-64A0493BAD19}"/>
    <dgm:cxn modelId="{7FC8E0E8-4E75-444A-ACCD-B4F945C86BF2}" type="presOf" srcId="{6C5FE659-69C3-4454-B323-F44EC28D0712}" destId="{9DE738D8-0E5C-4FCE-A24D-9A609276FBAD}" srcOrd="0" destOrd="0" presId="urn:microsoft.com/office/officeart/2005/8/layout/list1"/>
    <dgm:cxn modelId="{0D2C9C36-EA00-45AC-B8D4-9D2D8A8EDBAA}" type="presOf" srcId="{82C4EDD9-F4C1-4799-A6AA-0E09C9F26520}" destId="{0EC70D51-979B-4330-9CC8-35FFFD6DB48F}" srcOrd="0" destOrd="0" presId="urn:microsoft.com/office/officeart/2005/8/layout/list1"/>
    <dgm:cxn modelId="{4F3089E2-61BB-4E3E-B4B6-71430C12F9A9}" type="presOf" srcId="{184B865C-3705-4A7E-A178-573D0F85B394}" destId="{B31AFE4F-124B-42E1-9CF9-610F11992790}" srcOrd="1" destOrd="0" presId="urn:microsoft.com/office/officeart/2005/8/layout/list1"/>
    <dgm:cxn modelId="{E25A4F24-6146-4A1D-88ED-77AE8B407C94}" type="presOf" srcId="{ACBCCEDC-33B7-4DDF-979D-D66B6D6B508A}" destId="{908D2030-DF49-48C6-BC89-7413A1499A1C}" srcOrd="1" destOrd="0" presId="urn:microsoft.com/office/officeart/2005/8/layout/list1"/>
    <dgm:cxn modelId="{16DAF241-A638-4BF5-9DBB-BC022357FD57}" srcId="{ACBCCEDC-33B7-4DDF-979D-D66B6D6B508A}" destId="{883A469A-471A-4491-8F3A-0443101E977B}" srcOrd="0" destOrd="0" parTransId="{DAB907E4-52CA-4C5A-9337-AA5203FB68D5}" sibTransId="{743297C4-0BF7-475B-B830-2E554142B79A}"/>
    <dgm:cxn modelId="{728F9323-DB16-43AE-96B9-16CDFD682C39}" type="presOf" srcId="{F40E299B-38E1-484A-A0C2-179A8D904843}" destId="{4DA0A1D5-01BA-44CD-92FC-1EBB23F206DE}" srcOrd="0" destOrd="0" presId="urn:microsoft.com/office/officeart/2005/8/layout/list1"/>
    <dgm:cxn modelId="{6331FB6C-8197-47B7-BCF8-A0BE62E0C516}" type="presParOf" srcId="{EAF99C6F-5C51-48DF-A7B6-1BEF6824C89B}" destId="{4A094D00-7C5D-4648-A502-EF2A86BCF48C}" srcOrd="0" destOrd="0" presId="urn:microsoft.com/office/officeart/2005/8/layout/list1"/>
    <dgm:cxn modelId="{D7974A7C-3335-4C96-A0C8-C2BF62805820}" type="presParOf" srcId="{4A094D00-7C5D-4648-A502-EF2A86BCF48C}" destId="{E78F5B85-DAA2-4582-9E42-B5059B65F900}" srcOrd="0" destOrd="0" presId="urn:microsoft.com/office/officeart/2005/8/layout/list1"/>
    <dgm:cxn modelId="{82545399-07AA-4974-BA29-37D56887C890}" type="presParOf" srcId="{4A094D00-7C5D-4648-A502-EF2A86BCF48C}" destId="{908D2030-DF49-48C6-BC89-7413A1499A1C}" srcOrd="1" destOrd="0" presId="urn:microsoft.com/office/officeart/2005/8/layout/list1"/>
    <dgm:cxn modelId="{98FE0681-DC00-4A16-A4BE-690256A4BDC7}" type="presParOf" srcId="{EAF99C6F-5C51-48DF-A7B6-1BEF6824C89B}" destId="{54B13A58-1C77-4295-992F-BC90A66C8AAA}" srcOrd="1" destOrd="0" presId="urn:microsoft.com/office/officeart/2005/8/layout/list1"/>
    <dgm:cxn modelId="{8BC4ED76-0B5B-4D19-9D5C-57D39A3301DE}" type="presParOf" srcId="{EAF99C6F-5C51-48DF-A7B6-1BEF6824C89B}" destId="{003D60F6-A838-4AA8-90B5-4BCAEDF699DF}" srcOrd="2" destOrd="0" presId="urn:microsoft.com/office/officeart/2005/8/layout/list1"/>
    <dgm:cxn modelId="{F4B3B3A8-89AB-4933-A164-9C03A74D3E15}" type="presParOf" srcId="{EAF99C6F-5C51-48DF-A7B6-1BEF6824C89B}" destId="{6656906C-F070-4651-BC62-B4C4AC25D347}" srcOrd="3" destOrd="0" presId="urn:microsoft.com/office/officeart/2005/8/layout/list1"/>
    <dgm:cxn modelId="{6A7F95E1-C781-4331-AC26-E7D1B5CC50E4}" type="presParOf" srcId="{EAF99C6F-5C51-48DF-A7B6-1BEF6824C89B}" destId="{A7472AA0-220D-4722-9536-6E7E709424E8}" srcOrd="4" destOrd="0" presId="urn:microsoft.com/office/officeart/2005/8/layout/list1"/>
    <dgm:cxn modelId="{DC324975-68F2-4043-B1B5-2797824DAFC8}" type="presParOf" srcId="{A7472AA0-220D-4722-9536-6E7E709424E8}" destId="{80EDC528-BD61-4B8A-9775-0DCC2372D026}" srcOrd="0" destOrd="0" presId="urn:microsoft.com/office/officeart/2005/8/layout/list1"/>
    <dgm:cxn modelId="{15B53BA0-8101-4B42-842E-CCCC3037384A}" type="presParOf" srcId="{A7472AA0-220D-4722-9536-6E7E709424E8}" destId="{B31AFE4F-124B-42E1-9CF9-610F11992790}" srcOrd="1" destOrd="0" presId="urn:microsoft.com/office/officeart/2005/8/layout/list1"/>
    <dgm:cxn modelId="{A4304BEF-E1D7-4FB3-811E-2CA0A1740496}" type="presParOf" srcId="{EAF99C6F-5C51-48DF-A7B6-1BEF6824C89B}" destId="{9102A3F0-2E6B-4FB9-A021-359A4CFEF2DB}" srcOrd="5" destOrd="0" presId="urn:microsoft.com/office/officeart/2005/8/layout/list1"/>
    <dgm:cxn modelId="{C85D9F30-3D03-4375-A418-85B0972EF4C9}" type="presParOf" srcId="{EAF99C6F-5C51-48DF-A7B6-1BEF6824C89B}" destId="{0EC70D51-979B-4330-9CC8-35FFFD6DB48F}" srcOrd="6" destOrd="0" presId="urn:microsoft.com/office/officeart/2005/8/layout/list1"/>
    <dgm:cxn modelId="{45361920-B607-4E9D-81BB-6E094234A9B6}" type="presParOf" srcId="{EAF99C6F-5C51-48DF-A7B6-1BEF6824C89B}" destId="{1DAE3246-1683-4977-9BD3-7AB93306C7F7}" srcOrd="7" destOrd="0" presId="urn:microsoft.com/office/officeart/2005/8/layout/list1"/>
    <dgm:cxn modelId="{B599473E-AA66-45DD-B39B-63C56A9D6A2A}" type="presParOf" srcId="{EAF99C6F-5C51-48DF-A7B6-1BEF6824C89B}" destId="{06157E1A-F1B6-42C5-9707-C0EB1CD73AC0}" srcOrd="8" destOrd="0" presId="urn:microsoft.com/office/officeart/2005/8/layout/list1"/>
    <dgm:cxn modelId="{17B6BDEF-500C-43F2-A605-3174E8D4E7F7}" type="presParOf" srcId="{06157E1A-F1B6-42C5-9707-C0EB1CD73AC0}" destId="{9DE738D8-0E5C-4FCE-A24D-9A609276FBAD}" srcOrd="0" destOrd="0" presId="urn:microsoft.com/office/officeart/2005/8/layout/list1"/>
    <dgm:cxn modelId="{CEFBE64D-0452-4EFE-B107-53E8FC7BD71B}" type="presParOf" srcId="{06157E1A-F1B6-42C5-9707-C0EB1CD73AC0}" destId="{F1241FED-1FF0-4CBF-979C-3FCCCF019C7B}" srcOrd="1" destOrd="0" presId="urn:microsoft.com/office/officeart/2005/8/layout/list1"/>
    <dgm:cxn modelId="{A730FD18-22B6-4748-A5A0-60F93C1DD59F}" type="presParOf" srcId="{EAF99C6F-5C51-48DF-A7B6-1BEF6824C89B}" destId="{66789364-D3CF-48C6-900D-026458D8C31E}" srcOrd="9" destOrd="0" presId="urn:microsoft.com/office/officeart/2005/8/layout/list1"/>
    <dgm:cxn modelId="{F6038EA5-162D-4FFF-9769-D48D9345A029}" type="presParOf" srcId="{EAF99C6F-5C51-48DF-A7B6-1BEF6824C89B}" destId="{4DA0A1D5-01BA-44CD-92FC-1EBB23F206DE}" srcOrd="10" destOrd="0" presId="urn:microsoft.com/office/officeart/2005/8/layout/list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2E0E3-F155-415F-9B60-A533AB2031F6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57BE3-0236-4974-8ACF-46D5D65E30B9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Доходы от предусмотренных законодательством РФ налогов и сборов, в том числе от налогов, предусмотренных специальными  налоговыми режимами, и Законодательством Свердловской области от региональных налогов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80DF4FE8-59A4-4DEA-BB50-14FBC032E506}" type="parTrans" cxnId="{A8311B39-E5E7-4897-B7CB-D6AC7FBF9448}">
      <dgm:prSet/>
      <dgm:spPr/>
      <dgm:t>
        <a:bodyPr/>
        <a:lstStyle/>
        <a:p>
          <a:endParaRPr lang="ru-RU"/>
        </a:p>
      </dgm:t>
    </dgm:pt>
    <dgm:pt modelId="{3F7FD3E3-BEB7-49C5-BC11-BF20260D5E7A}" type="sibTrans" cxnId="{A8311B39-E5E7-4897-B7CB-D6AC7FBF9448}">
      <dgm:prSet/>
      <dgm:spPr/>
      <dgm:t>
        <a:bodyPr/>
        <a:lstStyle/>
        <a:p>
          <a:endParaRPr lang="ru-RU"/>
        </a:p>
      </dgm:t>
    </dgm:pt>
    <dgm:pt modelId="{F1522BC2-D78A-494D-94D2-53836911DEAC}">
      <dgm:prSet phldrT="[Текст]"/>
      <dgm:spPr>
        <a:solidFill>
          <a:srgbClr val="FFFF00"/>
        </a:solidFill>
      </dgm:spPr>
      <dgm:t>
        <a:bodyPr/>
        <a:lstStyle/>
        <a:p>
          <a:pPr algn="ctr"/>
          <a:endParaRPr lang="ru-RU" altLang="ru-RU" b="1" dirty="0" smtClean="0">
            <a:solidFill>
              <a:schemeClr val="tx1"/>
            </a:solidFill>
            <a:latin typeface="+mn-lt"/>
          </a:endParaRPr>
        </a:p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НЕНАЛОГОВЫЕ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Платежи, которые включают в себя возмездные операции  от прямого предоставления Муниципалитетом имущества и природных ресурсов от различного вида услуг, а так же платежей в виде штрафов или иных санкций за нарушение законодательства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33C58A-B967-47A6-A5A9-07D83CDB9AE2}" type="parTrans" cxnId="{92114150-30EA-4AB6-BAB3-432377567FCF}">
      <dgm:prSet/>
      <dgm:spPr/>
      <dgm:t>
        <a:bodyPr/>
        <a:lstStyle/>
        <a:p>
          <a:endParaRPr lang="ru-RU"/>
        </a:p>
      </dgm:t>
    </dgm:pt>
    <dgm:pt modelId="{E640170D-DE21-4B33-A4B1-A633B957EE7C}" type="sibTrans" cxnId="{92114150-30EA-4AB6-BAB3-432377567FCF}">
      <dgm:prSet/>
      <dgm:spPr/>
      <dgm:t>
        <a:bodyPr/>
        <a:lstStyle/>
        <a:p>
          <a:endParaRPr lang="ru-RU"/>
        </a:p>
      </dgm:t>
    </dgm:pt>
    <dgm:pt modelId="{18BE8E37-9866-4194-B9BA-25D0D9BE0876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БЕЗВОЗМЕЗДНЫЕ</a:t>
          </a:r>
        </a:p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ПОСТУПЛЕНИЯ </a:t>
          </a:r>
        </a:p>
        <a:p>
          <a:pPr algn="l"/>
          <a:r>
            <a:rPr lang="ru-RU" altLang="ru-RU" sz="16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Поступающие в бюджет средства на безвозвратной и безвозмездной  основе из областного бюджета (МБТ в виде дотаций, субсидий, субвенций), а так же перечисления от физических и юридических лиц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D9D3FBA-F197-4997-8979-0EE5ECF07FED}" type="parTrans" cxnId="{DECA87F2-66BE-4F24-B091-1389DBD51ADD}">
      <dgm:prSet/>
      <dgm:spPr/>
      <dgm:t>
        <a:bodyPr/>
        <a:lstStyle/>
        <a:p>
          <a:endParaRPr lang="ru-RU"/>
        </a:p>
      </dgm:t>
    </dgm:pt>
    <dgm:pt modelId="{1B6DEEE8-F5D5-4E2C-B07B-B8F8B9D0A51A}" type="sibTrans" cxnId="{DECA87F2-66BE-4F24-B091-1389DBD51ADD}">
      <dgm:prSet/>
      <dgm:spPr/>
      <dgm:t>
        <a:bodyPr/>
        <a:lstStyle/>
        <a:p>
          <a:endParaRPr lang="ru-RU"/>
        </a:p>
      </dgm:t>
    </dgm:pt>
    <dgm:pt modelId="{5C7B24AF-1FD9-43EB-941C-EBD164D68A91}" type="pres">
      <dgm:prSet presAssocID="{EE32E0E3-F155-415F-9B60-A533AB2031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6AA0A-A24D-4EBE-A0BD-30DEFD711427}" type="pres">
      <dgm:prSet presAssocID="{97D57BE3-0236-4974-8ACF-46D5D65E30B9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1377F-09B9-4214-9C97-2EAE40B41F11}" type="pres">
      <dgm:prSet presAssocID="{3F7FD3E3-BEB7-49C5-BC11-BF20260D5E7A}" presName="sibTrans" presStyleCnt="0"/>
      <dgm:spPr/>
    </dgm:pt>
    <dgm:pt modelId="{2890E3D8-EF43-47D4-8E85-815C3FACED28}" type="pres">
      <dgm:prSet presAssocID="{F1522BC2-D78A-494D-94D2-53836911DE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B3A55-A4F3-450A-9A79-B66E07F2FECF}" type="pres">
      <dgm:prSet presAssocID="{E640170D-DE21-4B33-A4B1-A633B957EE7C}" presName="sibTrans" presStyleCnt="0"/>
      <dgm:spPr/>
    </dgm:pt>
    <dgm:pt modelId="{3728F067-CE07-4E17-9A6A-4312A643B120}" type="pres">
      <dgm:prSet presAssocID="{18BE8E37-9866-4194-B9BA-25D0D9BE08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14150-30EA-4AB6-BAB3-432377567FCF}" srcId="{EE32E0E3-F155-415F-9B60-A533AB2031F6}" destId="{F1522BC2-D78A-494D-94D2-53836911DEAC}" srcOrd="1" destOrd="0" parTransId="{0933C58A-B967-47A6-A5A9-07D83CDB9AE2}" sibTransId="{E640170D-DE21-4B33-A4B1-A633B957EE7C}"/>
    <dgm:cxn modelId="{00D08622-0FA9-414F-8E65-92A2BF07C11D}" type="presOf" srcId="{F1522BC2-D78A-494D-94D2-53836911DEAC}" destId="{2890E3D8-EF43-47D4-8E85-815C3FACED28}" srcOrd="0" destOrd="0" presId="urn:microsoft.com/office/officeart/2005/8/layout/hList6"/>
    <dgm:cxn modelId="{A8311B39-E5E7-4897-B7CB-D6AC7FBF9448}" srcId="{EE32E0E3-F155-415F-9B60-A533AB2031F6}" destId="{97D57BE3-0236-4974-8ACF-46D5D65E30B9}" srcOrd="0" destOrd="0" parTransId="{80DF4FE8-59A4-4DEA-BB50-14FBC032E506}" sibTransId="{3F7FD3E3-BEB7-49C5-BC11-BF20260D5E7A}"/>
    <dgm:cxn modelId="{0C3A501F-FAE6-4922-8B39-53ECC65B58E2}" type="presOf" srcId="{18BE8E37-9866-4194-B9BA-25D0D9BE0876}" destId="{3728F067-CE07-4E17-9A6A-4312A643B120}" srcOrd="0" destOrd="0" presId="urn:microsoft.com/office/officeart/2005/8/layout/hList6"/>
    <dgm:cxn modelId="{A5C7BAF8-DC2A-4265-A761-2D9E507DF220}" type="presOf" srcId="{97D57BE3-0236-4974-8ACF-46D5D65E30B9}" destId="{A5D6AA0A-A24D-4EBE-A0BD-30DEFD711427}" srcOrd="0" destOrd="0" presId="urn:microsoft.com/office/officeart/2005/8/layout/hList6"/>
    <dgm:cxn modelId="{DECA87F2-66BE-4F24-B091-1389DBD51ADD}" srcId="{EE32E0E3-F155-415F-9B60-A533AB2031F6}" destId="{18BE8E37-9866-4194-B9BA-25D0D9BE0876}" srcOrd="2" destOrd="0" parTransId="{AD9D3FBA-F197-4997-8979-0EE5ECF07FED}" sibTransId="{1B6DEEE8-F5D5-4E2C-B07B-B8F8B9D0A51A}"/>
    <dgm:cxn modelId="{86A38E7A-D251-4AA1-B600-F362FB600F8E}" type="presOf" srcId="{EE32E0E3-F155-415F-9B60-A533AB2031F6}" destId="{5C7B24AF-1FD9-43EB-941C-EBD164D68A91}" srcOrd="0" destOrd="0" presId="urn:microsoft.com/office/officeart/2005/8/layout/hList6"/>
    <dgm:cxn modelId="{CA67DE36-F4F6-4283-9542-CFC4F2986834}" type="presParOf" srcId="{5C7B24AF-1FD9-43EB-941C-EBD164D68A91}" destId="{A5D6AA0A-A24D-4EBE-A0BD-30DEFD711427}" srcOrd="0" destOrd="0" presId="urn:microsoft.com/office/officeart/2005/8/layout/hList6"/>
    <dgm:cxn modelId="{3279F93E-F26C-42B2-8CAC-5D24419D9436}" type="presParOf" srcId="{5C7B24AF-1FD9-43EB-941C-EBD164D68A91}" destId="{2A91377F-09B9-4214-9C97-2EAE40B41F11}" srcOrd="1" destOrd="0" presId="urn:microsoft.com/office/officeart/2005/8/layout/hList6"/>
    <dgm:cxn modelId="{DAAB84FB-C5F7-4C43-9AF9-0AF4DF584E6E}" type="presParOf" srcId="{5C7B24AF-1FD9-43EB-941C-EBD164D68A91}" destId="{2890E3D8-EF43-47D4-8E85-815C3FACED28}" srcOrd="2" destOrd="0" presId="urn:microsoft.com/office/officeart/2005/8/layout/hList6"/>
    <dgm:cxn modelId="{2057F4D6-405D-471C-A81B-7E995B4FA554}" type="presParOf" srcId="{5C7B24AF-1FD9-43EB-941C-EBD164D68A91}" destId="{3CBB3A55-A4F3-450A-9A79-B66E07F2FECF}" srcOrd="3" destOrd="0" presId="urn:microsoft.com/office/officeart/2005/8/layout/hList6"/>
    <dgm:cxn modelId="{FC5B281B-71C2-4656-8044-5F1688F2CE47}" type="presParOf" srcId="{5C7B24AF-1FD9-43EB-941C-EBD164D68A91}" destId="{3728F067-CE07-4E17-9A6A-4312A643B120}" srcOrd="4" destOrd="0" presId="urn:microsoft.com/office/officeart/2005/8/layout/h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30481B-6FFF-4975-8A0B-668EB3278F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7B8B4-9A3C-4E04-BDF0-4572997A1FF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Структура муниципального долга </a:t>
          </a:r>
          <a:endParaRPr lang="ru-RU" sz="24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E768DE-0FA8-4760-ABBE-DCC68A0374A1}" type="parTrans" cxnId="{F67253EB-390B-4B95-BF4A-A18959DF7846}">
      <dgm:prSet/>
      <dgm:spPr/>
      <dgm:t>
        <a:bodyPr/>
        <a:lstStyle/>
        <a:p>
          <a:endParaRPr lang="ru-RU"/>
        </a:p>
      </dgm:t>
    </dgm:pt>
    <dgm:pt modelId="{B9631626-CC4B-4539-A92B-34F26CC1F438}" type="sibTrans" cxnId="{F67253EB-390B-4B95-BF4A-A18959DF7846}">
      <dgm:prSet/>
      <dgm:spPr/>
      <dgm:t>
        <a:bodyPr/>
        <a:lstStyle/>
        <a:p>
          <a:endParaRPr lang="ru-RU"/>
        </a:p>
      </dgm:t>
    </dgm:pt>
    <dgm:pt modelId="{1F241541-D044-415A-94C0-B43AAEE8493E}" type="pres">
      <dgm:prSet presAssocID="{7230481B-6FFF-4975-8A0B-668EB3278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DBE0E6-D903-4E51-A0B5-4112BDB283C8}" type="pres">
      <dgm:prSet presAssocID="{70C7B8B4-9A3C-4E04-BDF0-4572997A1FFF}" presName="hierRoot1" presStyleCnt="0">
        <dgm:presLayoutVars>
          <dgm:hierBranch val="init"/>
        </dgm:presLayoutVars>
      </dgm:prSet>
      <dgm:spPr/>
    </dgm:pt>
    <dgm:pt modelId="{B775D4A1-1076-4D20-B003-5B33AE32CB0E}" type="pres">
      <dgm:prSet presAssocID="{70C7B8B4-9A3C-4E04-BDF0-4572997A1FFF}" presName="rootComposite1" presStyleCnt="0"/>
      <dgm:spPr/>
    </dgm:pt>
    <dgm:pt modelId="{88FDEA21-2D3D-4889-87FE-23CAFACCF3AB}" type="pres">
      <dgm:prSet presAssocID="{70C7B8B4-9A3C-4E04-BDF0-4572997A1FFF}" presName="rootText1" presStyleLbl="node0" presStyleIdx="0" presStyleCnt="1" custScaleX="12243" custScaleY="1677" custLinFactNeighborX="-26" custLinFactNeighborY="-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9BD8D-BB68-4316-AFBF-08ED275ADBF5}" type="pres">
      <dgm:prSet presAssocID="{70C7B8B4-9A3C-4E04-BDF0-4572997A1F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3ADA94-6193-417F-A7D7-C36B8CB61FDF}" type="pres">
      <dgm:prSet presAssocID="{70C7B8B4-9A3C-4E04-BDF0-4572997A1FFF}" presName="hierChild2" presStyleCnt="0"/>
      <dgm:spPr/>
    </dgm:pt>
    <dgm:pt modelId="{2DBD5A83-A520-4623-A60B-9A63BFA93912}" type="pres">
      <dgm:prSet presAssocID="{70C7B8B4-9A3C-4E04-BDF0-4572997A1FFF}" presName="hierChild3" presStyleCnt="0"/>
      <dgm:spPr/>
    </dgm:pt>
  </dgm:ptLst>
  <dgm:cxnLst>
    <dgm:cxn modelId="{2F5E5464-7CA0-4723-81F3-7902EAA35354}" type="presOf" srcId="{70C7B8B4-9A3C-4E04-BDF0-4572997A1FFF}" destId="{88FDEA21-2D3D-4889-87FE-23CAFACCF3AB}" srcOrd="0" destOrd="0" presId="urn:microsoft.com/office/officeart/2005/8/layout/orgChart1"/>
    <dgm:cxn modelId="{24B10F59-B3C6-421A-8A9A-35A5C655944C}" type="presOf" srcId="{7230481B-6FFF-4975-8A0B-668EB3278FA7}" destId="{1F241541-D044-415A-94C0-B43AAEE8493E}" srcOrd="0" destOrd="0" presId="urn:microsoft.com/office/officeart/2005/8/layout/orgChart1"/>
    <dgm:cxn modelId="{CC1B308B-1513-4AE7-A90D-62F390F61E66}" type="presOf" srcId="{70C7B8B4-9A3C-4E04-BDF0-4572997A1FFF}" destId="{C1A9BD8D-BB68-4316-AFBF-08ED275ADBF5}" srcOrd="1" destOrd="0" presId="urn:microsoft.com/office/officeart/2005/8/layout/orgChart1"/>
    <dgm:cxn modelId="{F67253EB-390B-4B95-BF4A-A18959DF7846}" srcId="{7230481B-6FFF-4975-8A0B-668EB3278FA7}" destId="{70C7B8B4-9A3C-4E04-BDF0-4572997A1FFF}" srcOrd="0" destOrd="0" parTransId="{58E768DE-0FA8-4760-ABBE-DCC68A0374A1}" sibTransId="{B9631626-CC4B-4539-A92B-34F26CC1F438}"/>
    <dgm:cxn modelId="{65A260E0-2F26-4CB3-A808-0DC208F586D2}" type="presParOf" srcId="{1F241541-D044-415A-94C0-B43AAEE8493E}" destId="{0DDBE0E6-D903-4E51-A0B5-4112BDB283C8}" srcOrd="0" destOrd="0" presId="urn:microsoft.com/office/officeart/2005/8/layout/orgChart1"/>
    <dgm:cxn modelId="{2E84D52E-D497-4445-9CAE-53DF7A2025B6}" type="presParOf" srcId="{0DDBE0E6-D903-4E51-A0B5-4112BDB283C8}" destId="{B775D4A1-1076-4D20-B003-5B33AE32CB0E}" srcOrd="0" destOrd="0" presId="urn:microsoft.com/office/officeart/2005/8/layout/orgChart1"/>
    <dgm:cxn modelId="{F8978377-E978-476E-8BF0-BE7F65606A46}" type="presParOf" srcId="{B775D4A1-1076-4D20-B003-5B33AE32CB0E}" destId="{88FDEA21-2D3D-4889-87FE-23CAFACCF3AB}" srcOrd="0" destOrd="0" presId="urn:microsoft.com/office/officeart/2005/8/layout/orgChart1"/>
    <dgm:cxn modelId="{64750F6E-B0FB-4B37-B555-8C7064B960ED}" type="presParOf" srcId="{B775D4A1-1076-4D20-B003-5B33AE32CB0E}" destId="{C1A9BD8D-BB68-4316-AFBF-08ED275ADBF5}" srcOrd="1" destOrd="0" presId="urn:microsoft.com/office/officeart/2005/8/layout/orgChart1"/>
    <dgm:cxn modelId="{F97C0F2B-1FE4-48FE-B496-D9E16BC9AD3B}" type="presParOf" srcId="{0DDBE0E6-D903-4E51-A0B5-4112BDB283C8}" destId="{243ADA94-6193-417F-A7D7-C36B8CB61FDF}" srcOrd="1" destOrd="0" presId="urn:microsoft.com/office/officeart/2005/8/layout/orgChart1"/>
    <dgm:cxn modelId="{86A68148-DC54-44D6-9197-FC6BBC4697A5}" type="presParOf" srcId="{0DDBE0E6-D903-4E51-A0B5-4112BDB283C8}" destId="{2DBD5A83-A520-4623-A60B-9A63BFA9391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lya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2597" y="1921424"/>
            <a:ext cx="385785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Бюджет для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 граждан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18212" y="4491318"/>
            <a:ext cx="46257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 smtClean="0">
                <a:latin typeface="Liberation Serif" pitchFamily="18" charset="0"/>
                <a:cs typeface="Times New Roman" pitchFamily="18" charset="0"/>
              </a:rPr>
              <a:t>на основе Решения о бюджете Шалинского муниципального округа на 2026 год и плановый период 20</a:t>
            </a:r>
            <a:r>
              <a:rPr lang="en-US" sz="2200" b="1" i="1" dirty="0" smtClean="0">
                <a:latin typeface="Liberation Serif" pitchFamily="18" charset="0"/>
                <a:cs typeface="Times New Roman" pitchFamily="18" charset="0"/>
              </a:rPr>
              <a:t>2</a:t>
            </a:r>
            <a:r>
              <a:rPr lang="ru-RU" sz="2200" b="1" i="1" dirty="0" smtClean="0">
                <a:latin typeface="Liberation Serif" pitchFamily="18" charset="0"/>
                <a:cs typeface="Times New Roman" pitchFamily="18" charset="0"/>
              </a:rPr>
              <a:t>7 и 2028 годов от 18.12.2025 года № 454</a:t>
            </a:r>
            <a:endParaRPr lang="ru-RU" sz="2200" b="1" i="1" dirty="0"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20437319">
            <a:off x="-103571" y="345879"/>
            <a:ext cx="3966745" cy="17745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2305B7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 проведены</a:t>
            </a:r>
          </a:p>
          <a:p>
            <a:pPr algn="ctr"/>
            <a:r>
              <a:rPr lang="ru-RU" b="1" i="1" dirty="0" smtClean="0">
                <a:solidFill>
                  <a:srgbClr val="2305B7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08.12.2025 г.</a:t>
            </a:r>
            <a:endParaRPr lang="ru-RU" b="1" i="1" dirty="0">
              <a:solidFill>
                <a:srgbClr val="2305B7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муниципального округа на 2026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2027 и 2028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" name="Picture 2" descr="C:\Users\Татьяна\Pictures\Презентушки\Картинки для презентаций\Финансы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2047" y="1320173"/>
            <a:ext cx="3146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"/>
            <a:ext cx="92390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02070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36177" y="3313713"/>
            <a:ext cx="8404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</a:t>
            </a:r>
            <a:endParaRPr lang="ru-RU" sz="16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3736" y="1234440"/>
            <a:ext cx="897026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Основные направления бюджетной и налоговой политики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       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Шалинского муниципального округа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2026 год и плановый период                                                                                      2027 и 2028 годов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определяют приоритеты бюджетной и налоговой                                                                                                   политики в среднесрочной перспективе и подходы, используемые при                                                                     составлении проекта бюджета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Шалинского муниципального округа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                                                                             (далее — местного бюджета) на 2026 год и плановый период 2027 и                                                                               2028 годов (далее - 2026-2028 годы).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29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429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Основные направления бюджетной и налоговой политики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Шалинского муниципального округа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на 2026 - 2028 годы (далее - основные направления бюджетной и налоговой политики) разработаны с учетом положений Указа Президента Российской Федерации от 7 мая 2024 года № 309 «О национальных целях развития Российской Федерации на период до 2030 года и на перспективу до 2036 года» (далее - Указ Президента Российской Федерации от 7 мая 2024 года № 309) и Единого плана по достижению национальных целей развития Российской Федерации до 2030 года и на перспективу до 2036 года.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Основные направления бюджетной и налоговой политики  сохраняют преемственность в отношении определенных ранее приоритетов и скорректированы с учетом текущей экономической ситуации и необходимости реализации первоочередных задач.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11654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направления налоговой политики</a:t>
            </a:r>
          </a:p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2026 год и </a:t>
            </a:r>
          </a:p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плановый период 2027 и 2028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074" name="Picture 2" descr="B:\Users\SOB\Desktop\Бюджет для граждан\Фото\orig-199-16273696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298" y="1156448"/>
            <a:ext cx="3162300" cy="25908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6399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184564"/>
            <a:ext cx="9144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898980"/>
            <a:ext cx="9144000" cy="58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45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С учетом приоритетов налоговой политики Свердловской области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основными ориентирами налоговой политики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Шалинского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муниципаль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                                                                                      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округа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в среднесрочной перспективе является сохранение стабильной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доходной базы местного бюджета, оказывающей непосредственное                                                                                        влияние на достижение приоритетов социально- экономического развития                                                                  Шалинского муниципального округа.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4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Основными направлениями налоговой политики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Шалинского                                                                                     муниципального округа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на 2026 - 2028 годы являются: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4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1. продолжение реализации мероприятий по повышению доходного                                                                                                потенциала, направленных на увеличение собственных  доходов местного                                                                                                         бюджета, что будет способствовать устойчивому </a:t>
            </a:r>
            <a:r>
              <a:rPr lang="ru-RU" sz="1400" dirty="0" err="1" smtClean="0">
                <a:solidFill>
                  <a:srgbClr val="000000"/>
                </a:solidFill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социально-экономичес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                                                                                                            кому развитию и повышению качества жизни населения.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4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При этом особое внимание необходимо уделить мероприятиям,                                                                      ориентированным на работу с неналоговыми платежами, в том числе по вовлечению в хозяйственный и налоговый оборот объектов недвижимого имущества;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2. совершенствование муниципальных правовых актов Шалинского муниципального округа с учетом изменений в налоговом законодательстве Российской Федерации, направленных на сохранение и развитие налогового потенциала муниципального образования;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3. развитие системы мониторинга и оценки эффективности налоговых расходов Шалинского муниципального округа;</a:t>
            </a:r>
          </a:p>
          <a:p>
            <a:r>
              <a:rPr lang="ru-RU" sz="135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4. продолжение системной работы по взысканию задолженности по платежам в местный бюджет, пеней и штрафов в сроки, установленные регламентами реализации полномочий администратора доходов бюджета по взысканию дебиторской задолженности, в том числе за счет признания просроченной задолженности сомнительной или безнадежной к взысканию, что позволит повысить собираемость доходов местного бюджета.</a:t>
            </a:r>
            <a:r>
              <a:rPr lang="ru-RU" sz="1400" dirty="0" smtClean="0"/>
              <a:t> </a:t>
            </a:r>
          </a:p>
          <a:p>
            <a:r>
              <a:rPr lang="ru-RU" sz="135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Реализация вышеуказанных направлений налоговой политики Шалинского муниципального округа на 2026 - 2028 годы позволит обеспечить сбалансированность местного бюджета в целях полного финансирования расходных обязательств, направленных на устойчивое социально-экономическое положение Шалинского муниципального округа.</a:t>
            </a:r>
            <a:endParaRPr kumimoji="0" lang="ru-RU" sz="13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направления бюджетной политики Шалинского муниципального округа на 2026 год и плановый  период 2027 и 2028 годов</a:t>
            </a:r>
          </a:p>
          <a:p>
            <a:pPr algn="ctr"/>
            <a:endParaRPr lang="ru-RU" sz="2800" i="1" dirty="0"/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7416" y="3255085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0988" y="1063394"/>
            <a:ext cx="8790611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       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Приоритетом бюджетной политики Шалинского муниципального округа является достижение национальных целей развития Российской Федерации, целей и задач социально-экономического развития Свердловской области и Шалинского муниципального округа.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Исходя из национальных целей развития Российской Федерации и с учетом целей и приоритетов социально-экономической политики Свердловской области основными направлениями бюджетной политики Шалинского муниципального округа на 2026-2028 годы являются: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1. обеспечение сохранения населения, здоровья и благополучия людей, поддержка семьи;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2. обеспечение возможности для реализации потенциала каждого человека, развития его талантов, воспитания патриотичной и социально ответственной личности;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3. обеспечение создания комфортной и безопасной среды проживания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граждан, экологического благополучия;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4. обеспечение устойчивого, динамичного роста экономики и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технологического лидерства;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5. цифровая трансформация ключевых отраслей экономики,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социальной сферы и муниципального управления.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Как и в предыдущие периоды, бюджетная политика Шалинского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округа на 2026 - 2028 годы должна быть ориентирована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обеспечение устойчивого социально-экономического развития Шалинского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округа в условиях изменчивости экономической конъюнктуры,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 также поддержание долгосрочной сбалансированности и долговой устойчивости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областного бюджета.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Важно сохранить необходимый уровень финансового обеспечения расходов местного бюджета, формирующих качество жизни населения Шалинского муниципального округа, а также создать условия для устойчивого, динамичного и сбалансированного развития экономики Шалинского муниципального округа.</a:t>
            </a:r>
          </a:p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направления бюджетной политики Шалинского муниципального округа на 2026 год и плановый  период 2027 и 2028 годов</a:t>
            </a:r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345" y="4017085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0988" y="1063394"/>
            <a:ext cx="8790611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В целях ориентации приоритетов бюджетной политики Шалинского муниципального округа на достижение национальных целей развития Российской Федерации и структурные изменения в экономике необходимо продолжить работу, направленную на решение следующих задач:</a:t>
            </a:r>
          </a:p>
          <a:p>
            <a:pPr algn="just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1. эффективное использование бюджетных ресурсов для обеспечения динамичного развития экономики Шалинского муниципального округа, создания условий для обеспечения достижения национальных целей развития Российской Федерации, повышения уровня жизни населения и формирования благоприятных условий жизнедеятельности Шалинского муниципального округа;</a:t>
            </a:r>
          </a:p>
          <a:p>
            <a:pPr algn="just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2. сохранение умеренного, консервативного подхода к планированию местного бюджета, формирование бюджетных параметров исходя из необходимости безусловного исполнения действующих расходных обязательств и осуществления взвешенного подхода к принятию новых расходных обязательств;</a:t>
            </a:r>
          </a:p>
          <a:p>
            <a:pPr algn="just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3. расстановка приоритетов в расходовании бюджетных средств, оптимизация и повышение эффективности бюджетных расходов, концентрация финансовых ресурсов на достижении целей и результатов региональных проектов, направленных на реализацию национальных проектов;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4. проведение детальной оценки содержания муниципальных программ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(подпрограмм), учитывающей соотношение объемов их финансового обеспечения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реальных возможностей бюджета муниципального образования, совершенствование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нормативной и методической базы реализации муниципальных программ (подпрограмм),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повышение финансовой гибкости при их реализации.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Включение в муниципальные программы (подпрограммы) показателей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стратегических документов федерального и регионального уровней обеспечивает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соответствие муниципальных программ (подпрограмм) приоритетам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государственной и региональной политики, направленным на достижение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национальных целей развития Российской Федерации; 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88259" y="3949656"/>
            <a:ext cx="62484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направления бюджетной политики Шалинского муниципального округа на 2026 год и плановый  период 2027 и 2028 годов</a:t>
            </a:r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6330" y="3612776"/>
            <a:ext cx="2682538" cy="3013336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0988" y="1063394"/>
            <a:ext cx="879061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5. повышение эффективности оказания муниципальных услуг, в том числе в рамках мероприятий по повышению качества финансового менеджмента муниципальных учреждений и оптимизация структуры бюджетной сети; 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6. применение нормативов материально-технического обеспечения органов местного самоуправления и муниципальных казенных учреждений при планировании бюджетных ассигнований;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7. усиление контроля в сфере закупок, товаров, работ, услуг для обеспечения муниципальных нужд;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8. ориентированность контрольной деятельности в финансово-бюджетной сфере на соблюдение принципов законности, целевого характера и эффективности бюджетных расходов при реализации национальных проектов;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9. обеспечение открытости бюджетного процесса и вовлечения в 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него граждан, проживающих на территории Шалинского муниципального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округа, в том числе путем развития инициативных проектов и инициативного</a:t>
            </a:r>
          </a:p>
          <a:p>
            <a:r>
              <a:rPr lang="ru-RU" sz="16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бюджетирования</a:t>
            </a:r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 территории Шалинского муниципального округа</a:t>
            </a:r>
            <a:endParaRPr lang="ru-RU" sz="16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259" y="0"/>
            <a:ext cx="8830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период 2026-20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31703"/>
          <a:ext cx="9144000" cy="5826296"/>
        </p:xfrm>
        <a:graphic>
          <a:graphicData uri="http://schemas.openxmlformats.org/drawingml/2006/table">
            <a:tbl>
              <a:tblPr/>
              <a:tblGrid>
                <a:gridCol w="2209974"/>
                <a:gridCol w="768311"/>
                <a:gridCol w="678959"/>
                <a:gridCol w="746539"/>
                <a:gridCol w="903068"/>
                <a:gridCol w="632510"/>
                <a:gridCol w="674317"/>
                <a:gridCol w="820242"/>
                <a:gridCol w="764095"/>
                <a:gridCol w="945985"/>
              </a:tblGrid>
              <a:tr h="2612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</a:t>
                      </a:r>
                      <a:r>
                        <a:rPr lang="ru-RU" sz="1200" b="1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измере-ния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1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</a:p>
                    <a:p>
                      <a:endParaRPr lang="ru-RU" sz="10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</a:p>
                    <a:p>
                      <a:endParaRPr lang="ru-RU" sz="10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</a:p>
                    <a:p>
                      <a:pPr algn="ctr"/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</a:p>
                    <a:p>
                      <a:pPr algn="ctr"/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1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1269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I. Финансы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889">
                <a:tc>
                  <a:txBody>
                    <a:bodyPr/>
                    <a:lstStyle/>
                    <a:p>
                      <a:pPr marL="174625" lvl="1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1.1.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полученные от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продажи,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всего в том числе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: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14,3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14,3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11,4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11,5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7,6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7,6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2,2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2,2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95779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1.1.1.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имущества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находящегося в муниципальной собственности;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11,9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11,3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9,9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10,0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0,7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0,7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2366">
                <a:tc>
                  <a:txBody>
                    <a:bodyPr/>
                    <a:lstStyle/>
                    <a:p>
                      <a:pPr marL="447675" lvl="2" indent="-4476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 3,0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7889">
                <a:tc>
                  <a:txBody>
                    <a:bodyPr/>
                    <a:lstStyle/>
                    <a:p>
                      <a:pPr marL="360363" lvl="1" indent="-360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Доходы полученные от сдачи в аренду: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13,0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10,7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10,7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10,7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95779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1.2.1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имущества, находящегося в муниципальной собственности 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3,7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2,8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 2,9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2,9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2,8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2,9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2366">
                <a:tc>
                  <a:txBody>
                    <a:bodyPr/>
                    <a:lstStyle/>
                    <a:p>
                      <a:pPr marL="1143000" lvl="2" indent="-1143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9,3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7,9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7,8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7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1.3.Прибыль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прибыльных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организаций (</a:t>
                      </a:r>
                      <a:r>
                        <a:rPr lang="ru-RU" sz="1200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справочно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)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48,7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48,9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51,2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55,3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65,1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70,81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541" y="0"/>
            <a:ext cx="8812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период 2026-20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7929" y="1031703"/>
          <a:ext cx="9161929" cy="6146666"/>
        </p:xfrm>
        <a:graphic>
          <a:graphicData uri="http://schemas.openxmlformats.org/drawingml/2006/table">
            <a:tbl>
              <a:tblPr/>
              <a:tblGrid>
                <a:gridCol w="2227903"/>
                <a:gridCol w="768311"/>
                <a:gridCol w="678959"/>
                <a:gridCol w="746539"/>
                <a:gridCol w="768852"/>
                <a:gridCol w="766726"/>
                <a:gridCol w="674317"/>
                <a:gridCol w="820242"/>
                <a:gridCol w="764095"/>
                <a:gridCol w="945985"/>
              </a:tblGrid>
              <a:tr h="2580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</a:t>
                      </a:r>
                      <a:r>
                        <a:rPr lang="ru-RU" sz="1200" b="1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измере-ния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01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</a:p>
                    <a:p>
                      <a:endParaRPr lang="ru-RU" sz="10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</a:p>
                    <a:p>
                      <a:endParaRPr lang="ru-RU" sz="10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</a:p>
                    <a:p>
                      <a:pPr algn="ctr"/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</a:p>
                    <a:p>
                      <a:pPr algn="ctr"/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8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8096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II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Производственная деятельность 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1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Оборот организаций по полному кругу крупных и средних, в том числе по видам экономической деятельности: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2 987,88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3 244,55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3459,4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3496,3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3 685,6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3 764,2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3 920,0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5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 сельское хозяйство, охота и лесное хозяйство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619,3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649,0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728,0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732,1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 обрабатывающие производства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486,75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515,9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546,85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613,5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23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 производство и распределение электроэнергии, газа и воды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4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1.4. строительство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544,88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595,0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618,9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643,5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1.5. оптовая и розничная торговля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1 231,5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1 386,6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1 505,8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1525,3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1 635,3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1 677,8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1 776,0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1 845,6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1749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Liberation Serif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200" b="1" dirty="0">
                          <a:latin typeface="Liberation Serif"/>
                          <a:ea typeface="Times New Roman"/>
                          <a:cs typeface="Times New Roman"/>
                        </a:rPr>
                        <a:t>. Инвестиционная деятельность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1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1. Объем инвестиций в основной капитал за счет всех источников финансирования, всего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млн.руб.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450,5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497,3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534,1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540,6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573,7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587,9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616,1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639,0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011" y="0"/>
            <a:ext cx="8731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период 2026-20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327539"/>
          <a:ext cx="9161929" cy="5049213"/>
        </p:xfrm>
        <a:graphic>
          <a:graphicData uri="http://schemas.openxmlformats.org/drawingml/2006/table">
            <a:tbl>
              <a:tblPr/>
              <a:tblGrid>
                <a:gridCol w="2227903"/>
                <a:gridCol w="768311"/>
                <a:gridCol w="678959"/>
                <a:gridCol w="746539"/>
                <a:gridCol w="768852"/>
                <a:gridCol w="766726"/>
                <a:gridCol w="674317"/>
                <a:gridCol w="820242"/>
                <a:gridCol w="764095"/>
                <a:gridCol w="945985"/>
              </a:tblGrid>
              <a:tr h="2580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</a:t>
                      </a:r>
                      <a:r>
                        <a:rPr lang="ru-RU" sz="1200" b="1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измере-ния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01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</a:p>
                    <a:p>
                      <a:endParaRPr lang="ru-RU" sz="10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</a:p>
                    <a:p>
                      <a:endParaRPr lang="ru-RU" sz="10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</a:p>
                    <a:p>
                      <a:pPr algn="ctr"/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</a:p>
                    <a:p>
                      <a:pPr algn="ctr"/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8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8096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Liberation Serif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1200" b="1" dirty="0">
                          <a:latin typeface="Liberation Serif"/>
                          <a:ea typeface="Times New Roman"/>
                          <a:cs typeface="Times New Roman"/>
                        </a:rPr>
                        <a:t>. Денежные доходы населения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1. Доходы населения муниципального образования, в том числе: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млн.руб.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8 239,78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8 512,39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8 650,5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8 737,49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8 800,5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8 946,33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9100,5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9 160,6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1.1. оплата труда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млн.руб.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1 476,98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1 614,34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1 680,5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1 701,51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1 750,5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 1 769,57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1 810,5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1 840,36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2. Среднедушевые денежные доходы (в месяц)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руб./чел.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42 530,09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43 937,19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45 000,0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45 099,05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46 000,0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46 176,99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47 000,0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47 283,0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3. Среднемесячная заработная плата одного работника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49 926,3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58 314,0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63 854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65 836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68 387,3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72 288,5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73 174,5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78 650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4643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/>
                          <a:ea typeface="Times New Roman"/>
                          <a:cs typeface="Times New Roman"/>
                        </a:rPr>
                        <a:t>V. Потребительский рынок 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6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1. Оборот розничной торговли в ценах соответствующего периода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млн.руб.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1 231,5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1 386,6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1 505,8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1525,3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1 635,3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1 677,8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1 776,0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1 845,6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3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2. Оборот общественного питания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млн.руб.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43,1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44,85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45,6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45,74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46,2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46,6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011" y="0"/>
            <a:ext cx="8731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период 2026-20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479938"/>
          <a:ext cx="9161929" cy="4209781"/>
        </p:xfrm>
        <a:graphic>
          <a:graphicData uri="http://schemas.openxmlformats.org/drawingml/2006/table">
            <a:tbl>
              <a:tblPr/>
              <a:tblGrid>
                <a:gridCol w="2227903"/>
                <a:gridCol w="768311"/>
                <a:gridCol w="678959"/>
                <a:gridCol w="746539"/>
                <a:gridCol w="768852"/>
                <a:gridCol w="766726"/>
                <a:gridCol w="674317"/>
                <a:gridCol w="820242"/>
                <a:gridCol w="764095"/>
                <a:gridCol w="945985"/>
              </a:tblGrid>
              <a:tr h="2580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</a:t>
                      </a:r>
                      <a:r>
                        <a:rPr lang="ru-RU" sz="1200" b="1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измере-ния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01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</a:p>
                    <a:p>
                      <a:endParaRPr lang="ru-RU" sz="10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</a:p>
                    <a:p>
                      <a:endParaRPr lang="ru-RU" sz="10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</a:p>
                    <a:p>
                      <a:pPr algn="ctr"/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</a:p>
                    <a:p>
                      <a:pPr algn="ctr"/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8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8096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/>
                          <a:ea typeface="Times New Roman"/>
                          <a:cs typeface="Times New Roman"/>
                        </a:rPr>
                        <a:t>VI. Демография и рынок труда 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населения муниципального образования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16 027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16 027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16 027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16 027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16 027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16 027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16 027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16 027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занятых в экономике муниципального образования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9056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9110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9115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9120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безработных, зарегистрированные в органах службы занятости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Уровень зарегистрированной безработицы, на конец года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55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Параметры бюджета Шалинского муниципального округа на 2026-2028 год, (руб.)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2998" y="1297327"/>
            <a:ext cx="8521002" cy="1204713"/>
            <a:chOff x="1725873" y="151155"/>
            <a:chExt cx="7274093" cy="2550767"/>
          </a:xfrm>
        </p:grpSpPr>
        <p:sp>
          <p:nvSpPr>
            <p:cNvPr id="5" name="TextBox 4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8" name="Группа 32"/>
            <p:cNvGrpSpPr/>
            <p:nvPr/>
          </p:nvGrpSpPr>
          <p:grpSpPr>
            <a:xfrm>
              <a:off x="1725873" y="961990"/>
              <a:ext cx="7274093" cy="1739932"/>
              <a:chOff x="1725873" y="961990"/>
              <a:chExt cx="7274093" cy="1739932"/>
            </a:xfrm>
          </p:grpSpPr>
          <p:grpSp>
            <p:nvGrpSpPr>
              <p:cNvPr id="9" name="Группа 25"/>
              <p:cNvGrpSpPr/>
              <p:nvPr/>
            </p:nvGrpSpPr>
            <p:grpSpPr>
              <a:xfrm>
                <a:off x="1725873" y="961990"/>
                <a:ext cx="7274093" cy="1739932"/>
                <a:chOff x="1725873" y="961990"/>
                <a:chExt cx="7274093" cy="1739932"/>
              </a:xfrm>
            </p:grpSpPr>
            <p:sp>
              <p:nvSpPr>
                <p:cNvPr id="11" name="Полилиния 10"/>
                <p:cNvSpPr/>
                <p:nvPr/>
              </p:nvSpPr>
              <p:spPr>
                <a:xfrm>
                  <a:off x="1725873" y="961990"/>
                  <a:ext cx="1921459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1 618 399 362,66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4564246" y="961990"/>
                  <a:ext cx="1872795" cy="17399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1 618 399 362,66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 rot="16200000">
            <a:off x="-210854" y="1749450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2026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82804" y="2685599"/>
            <a:ext cx="8561196" cy="1213161"/>
            <a:chOff x="1726156" y="151155"/>
            <a:chExt cx="7273810" cy="2568654"/>
          </a:xfrm>
        </p:grpSpPr>
        <p:sp>
          <p:nvSpPr>
            <p:cNvPr id="17" name="TextBox 16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20" name="Группа 32"/>
            <p:cNvGrpSpPr/>
            <p:nvPr/>
          </p:nvGrpSpPr>
          <p:grpSpPr>
            <a:xfrm>
              <a:off x="1726156" y="961988"/>
              <a:ext cx="7273810" cy="1757821"/>
              <a:chOff x="1726156" y="961988"/>
              <a:chExt cx="7273810" cy="1757821"/>
            </a:xfrm>
          </p:grpSpPr>
          <p:grpSp>
            <p:nvGrpSpPr>
              <p:cNvPr id="21" name="Группа 25"/>
              <p:cNvGrpSpPr/>
              <p:nvPr/>
            </p:nvGrpSpPr>
            <p:grpSpPr>
              <a:xfrm>
                <a:off x="1726156" y="961988"/>
                <a:ext cx="7273810" cy="1757821"/>
                <a:chOff x="1726156" y="961988"/>
                <a:chExt cx="7273810" cy="1757821"/>
              </a:xfrm>
            </p:grpSpPr>
            <p:sp>
              <p:nvSpPr>
                <p:cNvPr id="23" name="Полилиния 22"/>
                <p:cNvSpPr/>
                <p:nvPr/>
              </p:nvSpPr>
              <p:spPr>
                <a:xfrm>
                  <a:off x="1726156" y="961988"/>
                  <a:ext cx="1878213" cy="1672717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1 563 409 608,72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>
                  <a:off x="4534940" y="961990"/>
                  <a:ext cx="1894449" cy="1757819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1 563 409 608,72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22" name="Прямоугольник 21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562708" y="4250415"/>
            <a:ext cx="5375868" cy="2474488"/>
            <a:chOff x="1812225" y="201552"/>
            <a:chExt cx="4898980" cy="2435884"/>
          </a:xfrm>
        </p:grpSpPr>
        <p:sp>
          <p:nvSpPr>
            <p:cNvPr id="28" name="TextBox 27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94179" y="1411343"/>
              <a:ext cx="1754102" cy="302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31" name="Группа 32"/>
            <p:cNvGrpSpPr/>
            <p:nvPr/>
          </p:nvGrpSpPr>
          <p:grpSpPr>
            <a:xfrm>
              <a:off x="1812225" y="538123"/>
              <a:ext cx="4898980" cy="2099313"/>
              <a:chOff x="1812225" y="538123"/>
              <a:chExt cx="4898980" cy="2099313"/>
            </a:xfrm>
          </p:grpSpPr>
          <p:grpSp>
            <p:nvGrpSpPr>
              <p:cNvPr id="32" name="Группа 25"/>
              <p:cNvGrpSpPr/>
              <p:nvPr/>
            </p:nvGrpSpPr>
            <p:grpSpPr>
              <a:xfrm>
                <a:off x="1812225" y="538123"/>
                <a:ext cx="4898980" cy="2099313"/>
                <a:chOff x="1812225" y="538123"/>
                <a:chExt cx="4898980" cy="2099313"/>
              </a:xfrm>
            </p:grpSpPr>
            <p:sp>
              <p:nvSpPr>
                <p:cNvPr id="34" name="Полилиния 33"/>
                <p:cNvSpPr/>
                <p:nvPr/>
              </p:nvSpPr>
              <p:spPr>
                <a:xfrm>
                  <a:off x="1812225" y="538123"/>
                  <a:ext cx="1965680" cy="840566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1 594 468 110,55 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>
                <a:xfrm>
                  <a:off x="4742528" y="598132"/>
                  <a:ext cx="1968677" cy="810121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1 594 468 110,55 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>
                  <a:off x="2711286" y="1723105"/>
                  <a:ext cx="914331" cy="914331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37" name="Полилиния 36"/>
                <p:cNvSpPr/>
                <p:nvPr/>
              </p:nvSpPr>
              <p:spPr>
                <a:xfrm>
                  <a:off x="4029853" y="1738303"/>
                  <a:ext cx="1576432" cy="820123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33" name="Прямоугольник 32"/>
              <p:cNvSpPr/>
              <p:nvPr/>
            </p:nvSpPr>
            <p:spPr>
              <a:xfrm>
                <a:off x="3813135" y="908692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 rot="16200000">
            <a:off x="-214807" y="3269808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2027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-207868" y="5350730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2028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146" name="Picture 2" descr="B:\Users\SOB\Desktop\Бюджет для граждан\Фото\scale_1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960" y="3922095"/>
            <a:ext cx="4149507" cy="272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1751" y="1247544"/>
            <a:ext cx="78680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b="1" i="1" dirty="0" smtClean="0"/>
              <a:t>Перед Вами «Бюджет для граждан», в котором кратко и доступно отражены основные параметры бюджета Шалинского муниципального округа на 2026 год и на плановый период 2027 и 2028 годов. Цель данного материала – донести до широкой аудитории жителей информацию о проекте бюджета в понятной для граждан форме: в виде схем, диаграмм, таблиц и доступного изложения основных мероприятий.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i="1" dirty="0" smtClean="0"/>
              <a:t>Уважаемые жители Шалинского муниципального округа!</a:t>
            </a:r>
            <a:endParaRPr lang="ru-RU" sz="2400" b="1" i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B:\Users\SOB\Desktop\Бюджет для граждан\Фото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71" y="3508744"/>
            <a:ext cx="4474029" cy="306622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478" y="3470815"/>
            <a:ext cx="4170556" cy="31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25868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 каких поступлений в настоящее время формируется доходная часть бюджета Шалинского муниципального округа?</a:t>
            </a:r>
            <a:endParaRPr lang="ru-RU" sz="2000" b="1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1" name="Схема 40"/>
          <p:cNvGraphicFramePr/>
          <p:nvPr/>
        </p:nvGraphicFramePr>
        <p:xfrm>
          <a:off x="298174" y="1232451"/>
          <a:ext cx="8561970" cy="488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" y="1075173"/>
          <a:ext cx="9143999" cy="566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8953" y="1"/>
            <a:ext cx="8696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/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поступления доходов в 2026-2028 годах</a:t>
            </a:r>
          </a:p>
          <a:p>
            <a:pPr lvl="0" algn="ctr" defTabSz="1155700"/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без учета безвозмездных поступлений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8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711" y="190919"/>
            <a:ext cx="869673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безвозмездных поступлений в 2026-2028 годах  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072934"/>
          <a:ext cx="9144000" cy="56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Расходы бюджета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 для бюджета\slide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94303"/>
            <a:ext cx="9143999" cy="5963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902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Структура расходов проекта бюджета Шалинского муниципального округа по отраслям на 2026-2028г., в рублях.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014884"/>
          <a:ext cx="9144000" cy="58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2026 году и плановом периоде 2027 и 2028 годах</a:t>
            </a:r>
            <a:endParaRPr lang="ru-RU" sz="2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81669"/>
            <a:ext cx="8218449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«Социально-экономическое развитие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Шалинского муниципального округа до 2030 года»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</p:txBody>
      </p:sp>
      <p:pic>
        <p:nvPicPr>
          <p:cNvPr id="1026" name="Picture 2" descr="B:\Users\SOB\Desktop\Бюджет для граждан\Фото для бюджета\1592675035_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7728" y="1905846"/>
            <a:ext cx="2529701" cy="1691943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541929"/>
            <a:ext cx="9144000" cy="69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-создание условий для развития физической культуры и спорта в Шалинском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муниципальном округе, в том числе для лиц с ограниченными возможностями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здоровья и инвалидов;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комплексное развитие и совершенствование системы патриотического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воспитания граждан на территории Шалинского муниципального округа,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направленное на создание условий для повышения гражданской ответственности,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повышения уровня консолидации общества для устойчивого развития и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воспитания граждан, имеющих активную жизненную позицию;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обеспечение первичных мер пожарной безопасности в границах  Шалинского муниципального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создание условий для развития экономики и инфраструктуры муниципального округа, обеспечения безопасности до- </a:t>
            </a:r>
          </a:p>
          <a:p>
            <a:pPr marL="342900" indent="-342900"/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рожного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движения и комфортного передвижения автомобилистов и пешеходов по территории муниципального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улучшение экологической обстановки на территории Шалинского муниципального округа, создание благоприятных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условий проживания населения, повышение экологической культуры граждан;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-обеспечение населения Шалинского муниципального округа доступным и комфортным жильем путем реализации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механизмов поддержки и развития жилищного строительства и стимулирования спроса на рынке жилья;</a:t>
            </a:r>
          </a:p>
          <a:p>
            <a:pPr marL="342900" indent="-342900"/>
            <a:r>
              <a:rPr lang="ru-RU" sz="1400" dirty="0" smtClean="0"/>
              <a:t>-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предоставление финансовой поддержки молодым семьям на улучшение жилищных условий;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-снижение темпов распространения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ВИЧ–инфекции, профилактика наркомании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и противодействие незаконному обороту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наркотиков и снижение уровня </a:t>
            </a:r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заболевае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мости туберкулезом и смертности от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туберкулеза  на территории Шалинского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муниципального округа.</a:t>
            </a: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>
              <a:buFontTx/>
              <a:buChar char="-"/>
            </a:pPr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135081" y="5418421"/>
          <a:ext cx="5548745" cy="11667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81598"/>
                <a:gridCol w="1171993"/>
                <a:gridCol w="1142693"/>
                <a:gridCol w="1152461"/>
              </a:tblGrid>
              <a:tr h="453992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«Социально-</a:t>
                      </a:r>
                      <a:endParaRPr lang="ru-RU" sz="1100" b="1" i="1" kern="120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экономическое развитие Шалинского муниципального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округа до 2030  года»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141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426 770 419,94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351 600 974,02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364 981 874,02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6537"/>
            <a:ext cx="9144000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2026 году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 плановом периоде 2027 и 2028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960944"/>
            <a:ext cx="712816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</a:t>
            </a: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муниципальной службы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Шалинском муниципальном округе до 2030 года»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4" name="Picture 2" descr="B:\Users\SOB\Desktop\Бюджет для граждан\Фото для бюджета\2530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984" y="1633062"/>
            <a:ext cx="2821258" cy="17397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76" y="3616009"/>
            <a:ext cx="8842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«Формирование законопослушного поведения участников дорожного движения в Шалинском муниципальном округе до 2030 года»</a:t>
            </a:r>
            <a:endParaRPr lang="ru-RU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5" name="Picture 3" descr="B:\Users\SOB\Desktop\Бюджет для граждан\Фото для бюджета\5a2ae1da2b9b7638ae4fd3c4989d8a1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931" y="4428504"/>
            <a:ext cx="2980356" cy="1984917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624361"/>
            <a:ext cx="882061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Совершенствование системы муниципальной службы в Шалинском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муниципальном округе. Формирование системы непрерывного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профессионального образования муниципальных служащих,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их профессиональное развитие.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174009" y="2585236"/>
          <a:ext cx="5586761" cy="95631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353166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</a:t>
                      </a:r>
                      <a:r>
                        <a:rPr lang="ru-RU" sz="1100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«</a:t>
                      </a:r>
                      <a:r>
                        <a:rPr lang="ru-RU" sz="11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Развитие муниципальной службы в Шалинском муниципальном округе до 2030 года</a:t>
                      </a:r>
                      <a:r>
                        <a:rPr lang="ru-RU" sz="1100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3608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165 750,00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195 000,00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195 000,00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263589" y="4210046"/>
            <a:ext cx="588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сокращение количества дорожно-транспортных происшествий с пострадавшими; повышение уровня правового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воспитания участников дорожного движения, культуры их поведения; профилактика детского дорожно-транспортного травматизма в Шалинском муниципальном округе.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3397406" y="5455103"/>
          <a:ext cx="5586761" cy="10153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законопослушного поведения участников дорожного движения в Шалинском муниципальном округе до 2030 года»</a:t>
                      </a:r>
                      <a:endParaRPr lang="ru-RU"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628 150,00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739 000,00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739 000,00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2026 году и плановом периоде 2027 и 2028 годах</a:t>
            </a:r>
            <a:endParaRPr lang="ru-RU" sz="2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965" y="981307"/>
            <a:ext cx="882061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культуры в Шалинском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муниципальном округе до 2030 года»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175" y="3192141"/>
            <a:ext cx="8631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системы образования Шалинского муниципального округа до 2030 года»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38" name="Picture 2" descr="B:\Users\SOB\Desktop\Бюджет для граждан\Фото для бюджета\6f760cbb4c05d4fd3d03d51e4f5fd9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287" y="1605776"/>
            <a:ext cx="2642839" cy="1639229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57814"/>
            <a:ext cx="882061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духовно-нравственное развитие и реализация человеческого потенциала в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сфере культуры Шалинского муниципального округа 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249919" y="2205316"/>
          <a:ext cx="6260902" cy="107092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12357"/>
                <a:gridCol w="1267691"/>
                <a:gridCol w="1371600"/>
                <a:gridCol w="1309254"/>
              </a:tblGrid>
              <a:tr h="568234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культуры </a:t>
                      </a: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Шалинском муниципальном округе до 2030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5539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124 322 160,00</a:t>
                      </a:r>
                      <a:endParaRPr lang="ru-RU" sz="1500" b="1" i="1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120 192 480,00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120 192 480,00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11873" y="3824043"/>
            <a:ext cx="85864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доступности дошкольного образования для детей в возрасте от 1,5 до 7 лет; обеспечение доступности качественного общего образования, соответствующего требованиям социально-экономического развития Шалинского муниципального округа и Свердловской области; обеспечение доступности                         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качественных  образовательных услуг в сфере дополнительного образования; Создание                                    условий для сохранения здоровья и развития детей в Шалинском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муниципальном округе; создание материально-технических условий для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деятельности муниципальных образовательных организаций.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40" name="Picture 4" descr="B:\Users\SOB\Desktop\Бюджет для граждан\Фото для бюджета\blob-man-graduate-in-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964" y="4510666"/>
            <a:ext cx="2364060" cy="2207943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2717181" y="5488557"/>
          <a:ext cx="6250173" cy="9657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53583"/>
                <a:gridCol w="1278081"/>
                <a:gridCol w="1371600"/>
                <a:gridCol w="1246909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системы образования Шалинского муниципального  округа до 2030 года»</a:t>
                      </a:r>
                      <a:endParaRPr lang="ru-RU" sz="1200" i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829 753 872,76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863 176 172,76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897 791 772,76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2026 году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 плановом периоде 2027 и 2028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384971" y="1147561"/>
            <a:ext cx="882061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«Формирование комфортной городской среды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территории Шалинского муниципального округа до 2030 года»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730551"/>
            <a:ext cx="8820615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</a:t>
            </a:r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- повышение уровня комфорта городской среды для улучшения условий проживания населения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территории Шалинского муниципального округа: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1) обеспечение проведения мероприятий по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благоустройству дворовых территорий, расположенных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на территории Шалинского муниципального округа;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2) повышение уровня вовлеченности заинтересованных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граждан, организаций в реализацию мероприятий по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благоустройству территорий, расположенных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территории Шалинского муниципального округа.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602673" y="4703832"/>
          <a:ext cx="7595754" cy="131250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17310"/>
                <a:gridCol w="1467939"/>
                <a:gridCol w="1582067"/>
                <a:gridCol w="1528438"/>
              </a:tblGrid>
              <a:tr h="567016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комфортной городской среды на территории Шалинского муниципального округа до 2030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8964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100 000,00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100 000,00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100 000,00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B:\Users\SOB\Desktop\Бюджет для граждан\Фото для бюджета\90269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357" y="2296391"/>
            <a:ext cx="4149434" cy="2074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0"/>
            <a:ext cx="785191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МУНИЦИПАЛЬНЫЙ ДОЛГ  </a:t>
            </a:r>
            <a:r>
              <a:rPr lang="ru-RU" i="1" dirty="0" smtClean="0">
                <a:latin typeface="Times New Roman"/>
                <a:ea typeface="Times New Roman"/>
              </a:rPr>
              <a:t/>
            </a:r>
            <a:br>
              <a:rPr lang="ru-RU" i="1" dirty="0" smtClean="0">
                <a:latin typeface="Times New Roman"/>
                <a:ea typeface="Times New Roman"/>
              </a:rPr>
            </a:br>
            <a:r>
              <a:rPr lang="ru-RU" sz="2000" i="1" dirty="0" smtClean="0">
                <a:latin typeface="Times New Roman"/>
                <a:ea typeface="Times New Roman"/>
              </a:rPr>
              <a:t>– </a:t>
            </a:r>
            <a:r>
              <a:rPr lang="ru-RU" sz="2000" b="1" i="1" dirty="0" smtClean="0">
                <a:latin typeface="Times New Roman"/>
                <a:ea typeface="Times New Roman"/>
              </a:rPr>
              <a:t>совокупность долговых обязательств муниципального образования</a:t>
            </a:r>
            <a:r>
              <a:rPr lang="ru-RU" sz="2000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i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80047969"/>
              </p:ext>
            </p:extLst>
          </p:nvPr>
        </p:nvGraphicFramePr>
        <p:xfrm>
          <a:off x="626911" y="1124744"/>
          <a:ext cx="819356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55576" y="2685956"/>
            <a:ext cx="1944216" cy="1247100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кредиты кредитных организаций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2806" y="2685956"/>
            <a:ext cx="1872208" cy="1225768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2732889"/>
            <a:ext cx="2016224" cy="1185871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муниципальные гарантии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835696" y="1755906"/>
            <a:ext cx="2623213" cy="881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450590" y="1741690"/>
            <a:ext cx="8320" cy="94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50590" y="1741690"/>
            <a:ext cx="3145746" cy="959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755576" y="4797152"/>
            <a:ext cx="3456384" cy="16230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Предельный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долга, который не может быть превышен при исполнении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4048" y="4797152"/>
            <a:ext cx="3318817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Верхний </a:t>
            </a:r>
            <a:r>
              <a:rPr lang="ru-RU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 муниципального внутреннего долга </a:t>
            </a:r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расчетный показатель, учитывающий объем долга на начало года, привлечение и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погашение кредитов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505" y="188552"/>
            <a:ext cx="8785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/>
              <a:t>Общие сведения о Шалинском муниципальном округе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5304" y="1174132"/>
            <a:ext cx="38277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Муниципальное образование в Свердловской области, относится к Западному управленческому округу. Административный центр - посёлок городского типа Шаля.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Население: </a:t>
            </a:r>
            <a:r>
              <a:rPr lang="ru-RU" sz="1400" dirty="0" smtClean="0">
                <a:solidFill>
                  <a:srgbClr val="000000"/>
                </a:solidFill>
                <a:latin typeface="Liberation Serif"/>
                <a:ea typeface="Calibri"/>
                <a:cs typeface="Times New Roman"/>
              </a:rPr>
              <a:t>16 027 </a:t>
            </a:r>
            <a:r>
              <a:rPr lang="ru-RU" sz="1400" dirty="0" smtClean="0"/>
              <a:t>чел. </a:t>
            </a:r>
          </a:p>
          <a:p>
            <a:r>
              <a:rPr lang="ru-RU" sz="1400" b="1" dirty="0" smtClean="0"/>
              <a:t>Площадь: </a:t>
            </a:r>
            <a:r>
              <a:rPr lang="ru-RU" sz="1400" dirty="0" smtClean="0"/>
              <a:t>4 852,20 км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.</a:t>
            </a:r>
          </a:p>
          <a:p>
            <a:r>
              <a:rPr lang="ru-RU" sz="1400" b="1" dirty="0" smtClean="0"/>
              <a:t>Автомобильный код: </a:t>
            </a:r>
            <a:r>
              <a:rPr lang="ru-RU" sz="1400" dirty="0" smtClean="0"/>
              <a:t>66, 96</a:t>
            </a:r>
          </a:p>
          <a:p>
            <a:r>
              <a:rPr lang="ru-RU" sz="1400" b="1" dirty="0" smtClean="0"/>
              <a:t>Сайт: </a:t>
            </a:r>
            <a:r>
              <a:rPr lang="ru-RU" sz="1400" dirty="0" err="1" smtClean="0">
                <a:hlinkClick r:id="rId3"/>
              </a:rPr>
              <a:t>shalya.ru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0101" y="120974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B:\Users\SOB\Desktop\Герб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038" y="3767372"/>
            <a:ext cx="2502639" cy="25026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58502" y="3556917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ГЕРБ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3603" y="4401880"/>
            <a:ext cx="3556266" cy="187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589182" y="3924422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ФЛАГ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07107" y="1999130"/>
            <a:ext cx="1622612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/>
              <a:t>Шалинский</a:t>
            </a:r>
            <a:r>
              <a:rPr lang="ru-RU" sz="1100" dirty="0" smtClean="0"/>
              <a:t> муниципальный округ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9575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Источники финансирования дефицита бюджета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393" y="119802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Верхний предел внутреннего муниципального долга</a:t>
            </a:r>
          </a:p>
          <a:p>
            <a:pPr algn="ctr"/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2027 года в сумме – 0</a:t>
            </a:r>
            <a:r>
              <a:rPr lang="ru-RU" sz="1400" b="1" dirty="0" smtClean="0"/>
              <a:t>,00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руб.;</a:t>
            </a:r>
            <a:endParaRPr lang="ru-RU" sz="1400" b="1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2028 года в сумме – 0</a:t>
            </a:r>
            <a:r>
              <a:rPr lang="ru-RU" sz="1400" b="1" dirty="0" smtClean="0"/>
              <a:t>,00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руб.;</a:t>
            </a:r>
            <a:endParaRPr lang="ru-RU" sz="1400" b="1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2029 года в сумме  - 0</a:t>
            </a:r>
            <a:r>
              <a:rPr lang="ru-RU" sz="1400" b="1" dirty="0" smtClean="0"/>
              <a:t>,00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руб.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муниципальным гарантиям - 0,00 руб. </a:t>
            </a:r>
          </a:p>
          <a:p>
            <a:pPr algn="ctr">
              <a:defRPr/>
            </a:pPr>
            <a:endParaRPr lang="ru-RU" b="1" dirty="0" smtClean="0"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ay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328" y="1244888"/>
            <a:ext cx="2880320" cy="159722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136468" y="2702829"/>
          <a:ext cx="4840777" cy="220408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81344"/>
                <a:gridCol w="1111623"/>
                <a:gridCol w="1299883"/>
                <a:gridCol w="1247927"/>
              </a:tblGrid>
              <a:tr h="583934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Поступление средств от возврата бюджетных кредитов, предоставленных юридических лицам в результате исполненных муниципальных гарантий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2028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98907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18 421 105,89</a:t>
                      </a:r>
                      <a:endParaRPr lang="ru-RU" sz="1400" b="1" i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18 421 105,89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18 421 105,89</a:t>
                      </a:r>
                      <a:endParaRPr lang="ru-RU" sz="1400" b="1" i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5091545" y="2920504"/>
          <a:ext cx="4208320" cy="18002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93624"/>
                <a:gridCol w="963279"/>
                <a:gridCol w="919495"/>
                <a:gridCol w="831922"/>
              </a:tblGrid>
              <a:tr h="540680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расходов местного бюджета на обслуживание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2028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232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slay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202" y="5020235"/>
            <a:ext cx="2586816" cy="1713073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3434264" y="4993782"/>
          <a:ext cx="6114980" cy="144845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43742"/>
                <a:gridCol w="1511357"/>
                <a:gridCol w="1331876"/>
                <a:gridCol w="1128005"/>
              </a:tblGrid>
              <a:tr h="567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Источники финансирования дефицита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Сумма,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4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Погашение бюджетного кредита в областной бюджет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2028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5696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latin typeface="Liberation Serif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400" b="1" i="1" dirty="0" smtClean="0">
                          <a:latin typeface="Liberation Serif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6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Liberation Serif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6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Liberation Serif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6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119270"/>
            <a:ext cx="785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Размер резервного фонда </a:t>
            </a:r>
            <a:endParaRPr lang="ru-RU" sz="3600" i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3815252" y="3628422"/>
          <a:ext cx="3888432" cy="213193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84176"/>
                <a:gridCol w="1080120"/>
                <a:gridCol w="1224136"/>
              </a:tblGrid>
              <a:tr h="93610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8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</a:t>
                      </a:r>
                    </a:p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424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500 000,00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500 000,00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500 000,00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Источник сообщил, что Резервный фонд может быть исчерпан уже в 2016 го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44" y="3434196"/>
            <a:ext cx="2542232" cy="29813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305" y="1095166"/>
            <a:ext cx="875211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Средства резервного фонда направляются на финансовое обеспечение следующих непредвиденных расходов: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аварийно-восстановительных работ по ликвидации последствий стихийных бедствий и других чрезвычайных ситуаций, имевших место в текущем финансовом году, а также оказание разовой материальной помощи попавшим в экстренную ситуацию и (или) пострадавшим гражданам;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экстренных противоэпидемических мероприятий;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неотложных ремонтных работ и восстановление работ на объектах хозяйства муниципального округа;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финансирование прочих непредвиденных расходов, которые не были предусмотрены в бюджете муниципального округа на очередной финансовый год и плановый период</a:t>
            </a:r>
            <a:endParaRPr lang="ru-RU" sz="1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9070" y="144966"/>
            <a:ext cx="7814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Контактная информация для граждан</a:t>
            </a:r>
          </a:p>
          <a:p>
            <a:pPr algn="ctr">
              <a:defRPr/>
            </a:pPr>
            <a:endParaRPr lang="ru-RU" sz="2400" b="1" i="1" dirty="0" smtClean="0">
              <a:effectLst>
                <a:reflection blurRad="6350" stA="20000" endPos="55000" dir="5400000" sy="-100000" algn="bl" rotWithShape="0"/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829" y="3969834"/>
            <a:ext cx="61666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62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 р.п.Шаля ул. Орджоникидзе стр. 5 тел.</a:t>
            </a: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(34358) 2-13-53, (34358) 2-25-38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Интернет-сайт: 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www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en-US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shalya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ru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Режим работы: понедельник -четверг с 8.18 до 17.30 часов,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пятница с 8.18 до 16:30,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суббота-воскресенье  выходной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483" y="3702206"/>
            <a:ext cx="2852854" cy="28528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46088" y="1081668"/>
            <a:ext cx="57540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Информация подготовлена</a:t>
            </a: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основе решения Думы Шалинского муниципального округа «О бюджете Шалинского муниципального округа на 2026 год и плановый период 2027 и 2028 годов» 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Над «Бюджетом для граждан» работали специалисты Финансового управления администрации Шалинского муниципального округа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7" name="Picture 3" descr="B:\Users\SOB\Desktop\Бюджет для граждан\Фото\depositphotos_85954884-stock-photo-financial-charts-with-calcula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074" y="1176847"/>
            <a:ext cx="2820214" cy="2514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468" y="1075433"/>
            <a:ext cx="84954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Бюджет</a:t>
            </a:r>
            <a:r>
              <a:rPr lang="ru-RU" sz="1400" i="1" dirty="0" smtClean="0"/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/>
            <a:r>
              <a:rPr lang="ru-RU" sz="1400" b="1" i="1" dirty="0" smtClean="0"/>
              <a:t>Консолидированный бюджет </a:t>
            </a:r>
            <a:r>
              <a:rPr lang="ru-RU" sz="1400" i="1" dirty="0" smtClean="0"/>
              <a:t>– свод бюджетов бюджетной системы РФ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 . </a:t>
            </a:r>
          </a:p>
          <a:p>
            <a:pPr algn="just"/>
            <a:r>
              <a:rPr lang="ru-RU" sz="1400" b="1" i="1" dirty="0" smtClean="0"/>
              <a:t>Бюджетная система РФ </a:t>
            </a:r>
            <a:r>
              <a:rPr lang="ru-RU" sz="1400" i="1" dirty="0" smtClean="0"/>
              <a:t>- основанная на экономических отношениях и государственным устройстве РФ, регулируемая законодательством РФ совокупность федерального бюджета, бюджетов субъектов РФ, местных бюджетов и бюджетов государственных внебюджетных фондов. </a:t>
            </a:r>
          </a:p>
          <a:p>
            <a:pPr algn="just"/>
            <a:r>
              <a:rPr lang="ru-RU" sz="1400" b="1" i="1" dirty="0" smtClean="0"/>
              <a:t>Бюджетный процесс </a:t>
            </a:r>
            <a:r>
              <a:rPr lang="ru-RU" sz="1400" i="1" dirty="0" smtClean="0"/>
              <a:t>- регламентируемая законодательством РФ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algn="just"/>
            <a:r>
              <a:rPr lang="ru-RU" sz="1400" b="1" i="1" dirty="0" smtClean="0"/>
              <a:t>Доходы бюджета – </a:t>
            </a:r>
            <a:r>
              <a:rPr lang="ru-RU" sz="1400" i="1" dirty="0" smtClean="0"/>
              <a:t>поступающие в бюджет денежные </a:t>
            </a:r>
          </a:p>
          <a:p>
            <a:pPr algn="just"/>
            <a:r>
              <a:rPr lang="ru-RU" sz="1400" i="1" dirty="0" smtClean="0"/>
              <a:t>средства, за исключением источников дефицита бюджета. </a:t>
            </a:r>
          </a:p>
          <a:p>
            <a:pPr algn="just"/>
            <a:r>
              <a:rPr lang="ru-RU" sz="1400" b="1" i="1" dirty="0" smtClean="0"/>
              <a:t>Расходы бюджета </a:t>
            </a:r>
            <a:r>
              <a:rPr lang="ru-RU" sz="1400" i="1" dirty="0" smtClean="0"/>
              <a:t>– выплачиваемые из бюджета денежные</a:t>
            </a:r>
          </a:p>
          <a:p>
            <a:pPr algn="just"/>
            <a:r>
              <a:rPr lang="ru-RU" sz="1400" i="1" dirty="0" smtClean="0"/>
              <a:t> средства, за исключением источников финансирования </a:t>
            </a:r>
          </a:p>
          <a:p>
            <a:pPr algn="just"/>
            <a:r>
              <a:rPr lang="ru-RU" sz="1400" i="1" dirty="0" smtClean="0"/>
              <a:t>дефицита бюджета. </a:t>
            </a:r>
          </a:p>
          <a:p>
            <a:pPr algn="just"/>
            <a:r>
              <a:rPr lang="ru-RU" sz="1400" b="1" i="1" dirty="0" smtClean="0"/>
              <a:t>Дефицит бюджета </a:t>
            </a:r>
            <a:r>
              <a:rPr lang="ru-RU" sz="1400" i="1" dirty="0" smtClean="0"/>
              <a:t>– превышение расходов бюджета над его </a:t>
            </a:r>
          </a:p>
          <a:p>
            <a:pPr algn="just"/>
            <a:r>
              <a:rPr lang="ru-RU" sz="1400" i="1" dirty="0" smtClean="0"/>
              <a:t>доходами. </a:t>
            </a:r>
          </a:p>
          <a:p>
            <a:pPr algn="just"/>
            <a:r>
              <a:rPr lang="ru-RU" sz="1400" b="1" i="1" dirty="0" smtClean="0"/>
              <a:t>Профицит бюджета </a:t>
            </a:r>
            <a:r>
              <a:rPr lang="ru-RU" sz="1400" i="1" dirty="0" smtClean="0"/>
              <a:t>– превышение доходов бюджета над его</a:t>
            </a:r>
          </a:p>
          <a:p>
            <a:pPr algn="just"/>
            <a:r>
              <a:rPr lang="ru-RU" sz="1400" i="1" dirty="0" smtClean="0"/>
              <a:t> расходами . </a:t>
            </a:r>
          </a:p>
          <a:p>
            <a:pPr algn="just"/>
            <a:r>
              <a:rPr lang="ru-RU" sz="1400" b="1" i="1" dirty="0" smtClean="0"/>
              <a:t>Условно утвержденные расходы </a:t>
            </a:r>
            <a:r>
              <a:rPr lang="ru-RU" sz="1400" i="1" dirty="0" smtClean="0"/>
              <a:t>- не распределенные в </a:t>
            </a:r>
          </a:p>
          <a:p>
            <a:pPr algn="just"/>
            <a:r>
              <a:rPr lang="ru-RU" sz="1400" i="1" dirty="0" smtClean="0"/>
              <a:t>плановом периоде в соответствии с классификацией расходов</a:t>
            </a:r>
          </a:p>
          <a:p>
            <a:pPr algn="just"/>
            <a:r>
              <a:rPr lang="ru-RU" sz="1400" i="1" dirty="0" smtClean="0"/>
              <a:t> бюджетов бюджетные ассигнования.</a:t>
            </a:r>
            <a:endParaRPr lang="ru-RU" sz="1400" i="1" dirty="0"/>
          </a:p>
        </p:txBody>
      </p:sp>
      <p:pic>
        <p:nvPicPr>
          <p:cNvPr id="2050" name="Picture 2" descr="B:\Users\SOB\Desktop\Бюджет для граждан\Фото\57896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622" y="3737113"/>
            <a:ext cx="3160839" cy="2802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270" y="1102477"/>
            <a:ext cx="87928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исполнителями ресурсам и обеспечивающих наиболее эффектное достижение целей и решение задач социально – экономического развития муниципального образования.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Дотации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межбюджетные трансферты, предоставляемые на безвозмездной и безвозвратной основе.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Межбюджетные трансферты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средства, предоставляемые одним бюджетом бюджетной системы РФ другому бюджету бюджетной системы РФ.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–бюджетные средства, предоставляемые бюджету другого уровня бюджетной системы РФ на безвозмездной и безвозвратной основе на осуществление определенных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это бюджетные средства, предоставляемые бюджету другого уровня бюджетной системы РФ на условиях долевого финансирования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Муниципальный долг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совокупность долговых обязательств муниципального образования. Бюджетный кредит - денежные средства, предоставляемые бюджетом другому бюджету бюджетной системы РФ на возвратной и возмездной основах.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форма участия населения в осуществлении местного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самоуправления.  Публичные слушания - это возможность граждан  влиять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содержание принимаемых муниципальных правовых актов и является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важным средством муниципальной демократии. Они проводятся с участием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жителей муниципального образования для обсуждения проектов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правовых актов и по вопросам местного значения.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Публичные слушания призваны обеспечить учет мнения населения в решении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жизненно важных вопросов.</a:t>
            </a:r>
            <a:endParaRPr lang="ru-RU" sz="14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050" name="Picture 2" descr="B:\Users\SOB\Desktop\Бюджет для граждан\Фото\18806_studentu--kak-pereyti--s-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624" y="4114800"/>
            <a:ext cx="2977375" cy="2550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70121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629" y="212650"/>
            <a:ext cx="9013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ГРАЖДАНИН И ЕГО УЧАСТИЕ В БЮДЖЕТНОМ ПРОЦЕССЕ </a:t>
            </a:r>
            <a:endParaRPr lang="ru-RU" sz="2000" b="1" i="1" dirty="0"/>
          </a:p>
        </p:txBody>
      </p:sp>
      <p:pic>
        <p:nvPicPr>
          <p:cNvPr id="4098" name="Picture 2" descr="B:\Users\SOB\Desktop\Бюджет для граждан\Фото для бюджета\slide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8224"/>
            <a:ext cx="9171763" cy="699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6690" y="0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260" y="1199844"/>
            <a:ext cx="7942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Послание Президента Российской Федерации Федеральному Собранию </a:t>
            </a:r>
          </a:p>
          <a:p>
            <a:r>
              <a:rPr lang="ru-RU" dirty="0" smtClean="0"/>
              <a:t>   Российской Федерации; </a:t>
            </a:r>
          </a:p>
          <a:p>
            <a:r>
              <a:rPr lang="ru-RU" dirty="0" smtClean="0"/>
              <a:t>• Стратегия социально – экономического развития; </a:t>
            </a:r>
          </a:p>
          <a:p>
            <a:r>
              <a:rPr lang="ru-RU" dirty="0" smtClean="0"/>
              <a:t>• Прогноз социально-экономического развития; </a:t>
            </a:r>
          </a:p>
          <a:p>
            <a:r>
              <a:rPr lang="ru-RU" dirty="0" smtClean="0"/>
              <a:t>• Основные направления бюджетной и налоговой политики; </a:t>
            </a:r>
          </a:p>
          <a:p>
            <a:r>
              <a:rPr lang="ru-RU" dirty="0" smtClean="0"/>
              <a:t>• Изменения налогового законодательства.</a:t>
            </a:r>
            <a:endParaRPr lang="ru-RU" dirty="0"/>
          </a:p>
        </p:txBody>
      </p:sp>
      <p:pic>
        <p:nvPicPr>
          <p:cNvPr id="6146" name="Picture 2" descr="B:\Users\SOB\Desktop\Бюджет для граждан\Фото\c4a1904a5b76d6760a74a531440ed9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96763">
            <a:off x="234764" y="4317579"/>
            <a:ext cx="2600699" cy="1767662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01764">
            <a:off x="6452981" y="4445236"/>
            <a:ext cx="2330255" cy="195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B:\Users\SOB\Desktop\Бюджет для граждан\Фото\M__1582291750128-1582291750554-900x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1428" y="3820196"/>
            <a:ext cx="3665764" cy="2439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8587" y="170119"/>
            <a:ext cx="7814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  <a:endParaRPr lang="ru-RU" sz="3600" b="1" i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91386" y="1127050"/>
          <a:ext cx="6328684" cy="537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9826" y="2858051"/>
            <a:ext cx="2584174" cy="3401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2478</TotalTime>
  <Words>3967</Words>
  <Application>Microsoft Office PowerPoint</Application>
  <PresentationFormat>Экран (4:3)</PresentationFormat>
  <Paragraphs>756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SOB</cp:lastModifiedBy>
  <cp:revision>385</cp:revision>
  <dcterms:created xsi:type="dcterms:W3CDTF">2013-11-19T05:52:05Z</dcterms:created>
  <dcterms:modified xsi:type="dcterms:W3CDTF">2025-12-22T09:54:06Z</dcterms:modified>
</cp:coreProperties>
</file>